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7" roundtripDataSignature="AMtx7mg4wpUugDL6u81ktMEieB5/HIcOl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7" Type="http://customschemas.google.com/relationships/presentationmetadata" Target="meta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0d3066980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g10d30669809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 name="Google Shape;87;g10d30669809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7" name="Google Shape;22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0" name="Google Shape;24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3" name="Google Shape;25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2" name="Google Shape;26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0b054f29f7_0_5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1" name="Google Shape;271;g10b054f29f7_0_52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0b054f29f7_0_5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0" name="Google Shape;290;g10b054f29f7_0_54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1" name="Google Shape;321;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0b054f29f7_0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g10b054f29f7_0_6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0b054f29f7_0_9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g10b054f29f7_0_9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0b054f29f7_0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g10b054f29f7_0_7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0d30669809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8" name="Google Shape;98;g10d30669809_0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0b054f29f7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g10b054f29f7_0_8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4" name="Google Shape;384;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0e6a04e9a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0e6a04e9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0b054f29f7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 name="Google Shape;104;g10b054f29f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0d30669809_0_2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 name="Google Shape;112;g10d30669809_0_2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0b054f29f7_0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32" name="Google Shape;132;g10b054f29f7_0_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0b054f29f7_0_1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g10b054f29f7_0_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0b054f29f7_0_2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4" name="Google Shape;184;g10b054f29f7_0_2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0b054f29f7_0_2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g10b054f29f7_0_2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9" name="Google Shape;199;g10b054f29f7_0_28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0b054f29f7_0_4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2" name="Google Shape;212;g10b054f29f7_0_4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1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Tall Pic Right">
  <p:cSld name="1 Column, Tall Pic Right">
    <p:spTree>
      <p:nvGrpSpPr>
        <p:cNvPr id="80" name="Shape 80"/>
        <p:cNvGrpSpPr/>
        <p:nvPr/>
      </p:nvGrpSpPr>
      <p:grpSpPr>
        <a:xfrm>
          <a:off x="0" y="0"/>
          <a:ext cx="0" cy="0"/>
          <a:chOff x="0" y="0"/>
          <a:chExt cx="0" cy="0"/>
        </a:xfrm>
      </p:grpSpPr>
      <p:sp>
        <p:nvSpPr>
          <p:cNvPr id="81" name="Google Shape;81;g10b054f29f7_0_679"/>
          <p:cNvSpPr txBox="1"/>
          <p:nvPr>
            <p:ph type="title"/>
          </p:nvPr>
        </p:nvSpPr>
        <p:spPr>
          <a:xfrm>
            <a:off x="1003851" y="274637"/>
            <a:ext cx="10578300" cy="792300"/>
          </a:xfrm>
          <a:prstGeom prst="rect">
            <a:avLst/>
          </a:prstGeom>
          <a:noFill/>
          <a:ln>
            <a:noFill/>
          </a:ln>
        </p:spPr>
        <p:txBody>
          <a:bodyPr anchorCtr="0" anchor="ctr" bIns="121900" lIns="121900" spcFirstLastPara="1" rIns="121900" wrap="square" tIns="121900">
            <a:noAutofit/>
          </a:bodyPr>
          <a:lstStyle>
            <a:lvl1pPr lvl="0" marR="0" rtl="0" algn="l">
              <a:lnSpc>
                <a:spcPct val="100000"/>
              </a:lnSpc>
              <a:spcBef>
                <a:spcPts val="0"/>
              </a:spcBef>
              <a:spcAft>
                <a:spcPts val="0"/>
              </a:spcAft>
              <a:buClr>
                <a:srgbClr val="0099D8"/>
              </a:buClr>
              <a:buSzPts val="4300"/>
              <a:buFont typeface="Arial"/>
              <a:buNone/>
              <a:defRPr b="1" i="0" sz="4300" u="none" cap="none" strike="noStrike">
                <a:solidFill>
                  <a:srgbClr val="0099D8"/>
                </a:solidFill>
                <a:latin typeface="Arial"/>
                <a:ea typeface="Arial"/>
                <a:cs typeface="Arial"/>
                <a:sym typeface="Arial"/>
              </a:defRPr>
            </a:lvl1pPr>
            <a:lvl2pPr lvl="1" rtl="0" algn="l">
              <a:lnSpc>
                <a:spcPct val="100000"/>
              </a:lnSpc>
              <a:spcBef>
                <a:spcPts val="0"/>
              </a:spcBef>
              <a:spcAft>
                <a:spcPts val="0"/>
              </a:spcAft>
              <a:buSzPts val="1900"/>
              <a:buNone/>
              <a:defRPr sz="2400"/>
            </a:lvl2pPr>
            <a:lvl3pPr lvl="2" rtl="0" algn="l">
              <a:lnSpc>
                <a:spcPct val="100000"/>
              </a:lnSpc>
              <a:spcBef>
                <a:spcPts val="0"/>
              </a:spcBef>
              <a:spcAft>
                <a:spcPts val="0"/>
              </a:spcAft>
              <a:buSzPts val="1900"/>
              <a:buNone/>
              <a:defRPr sz="2400"/>
            </a:lvl3pPr>
            <a:lvl4pPr lvl="3" rtl="0" algn="l">
              <a:lnSpc>
                <a:spcPct val="100000"/>
              </a:lnSpc>
              <a:spcBef>
                <a:spcPts val="0"/>
              </a:spcBef>
              <a:spcAft>
                <a:spcPts val="0"/>
              </a:spcAft>
              <a:buSzPts val="1900"/>
              <a:buNone/>
              <a:defRPr sz="2400"/>
            </a:lvl4pPr>
            <a:lvl5pPr lvl="4" rtl="0" algn="l">
              <a:lnSpc>
                <a:spcPct val="100000"/>
              </a:lnSpc>
              <a:spcBef>
                <a:spcPts val="0"/>
              </a:spcBef>
              <a:spcAft>
                <a:spcPts val="0"/>
              </a:spcAft>
              <a:buSzPts val="1900"/>
              <a:buNone/>
              <a:defRPr sz="2400"/>
            </a:lvl5pPr>
            <a:lvl6pPr lvl="5" rtl="0" algn="l">
              <a:lnSpc>
                <a:spcPct val="100000"/>
              </a:lnSpc>
              <a:spcBef>
                <a:spcPts val="0"/>
              </a:spcBef>
              <a:spcAft>
                <a:spcPts val="0"/>
              </a:spcAft>
              <a:buSzPts val="1900"/>
              <a:buNone/>
              <a:defRPr sz="2400"/>
            </a:lvl6pPr>
            <a:lvl7pPr lvl="6" rtl="0" algn="l">
              <a:lnSpc>
                <a:spcPct val="100000"/>
              </a:lnSpc>
              <a:spcBef>
                <a:spcPts val="0"/>
              </a:spcBef>
              <a:spcAft>
                <a:spcPts val="0"/>
              </a:spcAft>
              <a:buSzPts val="1900"/>
              <a:buNone/>
              <a:defRPr sz="2400"/>
            </a:lvl7pPr>
            <a:lvl8pPr lvl="7" rtl="0" algn="l">
              <a:lnSpc>
                <a:spcPct val="100000"/>
              </a:lnSpc>
              <a:spcBef>
                <a:spcPts val="0"/>
              </a:spcBef>
              <a:spcAft>
                <a:spcPts val="0"/>
              </a:spcAft>
              <a:buSzPts val="1900"/>
              <a:buNone/>
              <a:defRPr sz="2400"/>
            </a:lvl8pPr>
            <a:lvl9pPr lvl="8" rtl="0" algn="l">
              <a:lnSpc>
                <a:spcPct val="100000"/>
              </a:lnSpc>
              <a:spcBef>
                <a:spcPts val="0"/>
              </a:spcBef>
              <a:spcAft>
                <a:spcPts val="0"/>
              </a:spcAft>
              <a:buSzPts val="1900"/>
              <a:buNone/>
              <a:defRPr sz="2400"/>
            </a:lvl9pPr>
          </a:lstStyle>
          <a:p/>
        </p:txBody>
      </p:sp>
      <p:sp>
        <p:nvSpPr>
          <p:cNvPr id="82" name="Google Shape;82;g10b054f29f7_0_679"/>
          <p:cNvSpPr/>
          <p:nvPr>
            <p:ph idx="2" type="pic"/>
          </p:nvPr>
        </p:nvSpPr>
        <p:spPr>
          <a:xfrm>
            <a:off x="8128000" y="1219200"/>
            <a:ext cx="3454500" cy="4953300"/>
          </a:xfrm>
          <a:prstGeom prst="rect">
            <a:avLst/>
          </a:prstGeom>
          <a:solidFill>
            <a:srgbClr val="F2F2F2"/>
          </a:solidFill>
          <a:ln>
            <a:noFill/>
          </a:ln>
        </p:spPr>
      </p:sp>
      <p:sp>
        <p:nvSpPr>
          <p:cNvPr id="83" name="Google Shape;83;g10b054f29f7_0_679"/>
          <p:cNvSpPr txBox="1"/>
          <p:nvPr>
            <p:ph idx="1" type="body"/>
          </p:nvPr>
        </p:nvSpPr>
        <p:spPr>
          <a:xfrm>
            <a:off x="1003851" y="1219200"/>
            <a:ext cx="6920700" cy="4953300"/>
          </a:xfrm>
          <a:prstGeom prst="rect">
            <a:avLst/>
          </a:prstGeom>
          <a:noFill/>
          <a:ln>
            <a:noFill/>
          </a:ln>
        </p:spPr>
        <p:txBody>
          <a:bodyPr anchorCtr="0" anchor="t" bIns="121900" lIns="121900" spcFirstLastPara="1" rIns="121900" wrap="square" tIns="121900">
            <a:noAutofit/>
          </a:bodyPr>
          <a:lstStyle>
            <a:lvl1pPr indent="-463550" lvl="0" marL="457200" marR="0" rtl="0" algn="l">
              <a:lnSpc>
                <a:spcPct val="100000"/>
              </a:lnSpc>
              <a:spcBef>
                <a:spcPts val="700"/>
              </a:spcBef>
              <a:spcAft>
                <a:spcPts val="0"/>
              </a:spcAft>
              <a:buClr>
                <a:srgbClr val="07336F"/>
              </a:buClr>
              <a:buSzPts val="3700"/>
              <a:buFont typeface="Arial"/>
              <a:buChar char="•"/>
              <a:defRPr b="0" i="0" sz="3700" u="none" cap="none" strike="noStrike">
                <a:solidFill>
                  <a:srgbClr val="07336F"/>
                </a:solidFill>
                <a:latin typeface="Arial"/>
                <a:ea typeface="Arial"/>
                <a:cs typeface="Arial"/>
                <a:sym typeface="Arial"/>
              </a:defRPr>
            </a:lvl1pPr>
            <a:lvl2pPr indent="-431800" lvl="1" marL="914400" marR="0" rtl="0" algn="l">
              <a:lnSpc>
                <a:spcPct val="100000"/>
              </a:lnSpc>
              <a:spcBef>
                <a:spcPts val="600"/>
              </a:spcBef>
              <a:spcAft>
                <a:spcPts val="0"/>
              </a:spcAft>
              <a:buClr>
                <a:srgbClr val="07336F"/>
              </a:buClr>
              <a:buSzPts val="3200"/>
              <a:buFont typeface="Arial"/>
              <a:buChar char="•"/>
              <a:defRPr b="0" i="0" sz="3200" u="none" cap="none" strike="noStrike">
                <a:solidFill>
                  <a:srgbClr val="07336F"/>
                </a:solidFill>
                <a:latin typeface="Arial"/>
                <a:ea typeface="Arial"/>
                <a:cs typeface="Arial"/>
                <a:sym typeface="Arial"/>
              </a:defRPr>
            </a:lvl2pPr>
            <a:lvl3pPr indent="-400050" lvl="2" marL="1371600" marR="0" rtl="0" algn="l">
              <a:lnSpc>
                <a:spcPct val="100000"/>
              </a:lnSpc>
              <a:spcBef>
                <a:spcPts val="500"/>
              </a:spcBef>
              <a:spcAft>
                <a:spcPts val="0"/>
              </a:spcAft>
              <a:buClr>
                <a:srgbClr val="07336F"/>
              </a:buClr>
              <a:buSzPts val="2700"/>
              <a:buFont typeface="Arial"/>
              <a:buChar char="•"/>
              <a:defRPr b="0" i="0" sz="2700" u="none" cap="none" strike="noStrike">
                <a:solidFill>
                  <a:srgbClr val="07336F"/>
                </a:solidFill>
                <a:latin typeface="Arial"/>
                <a:ea typeface="Arial"/>
                <a:cs typeface="Arial"/>
                <a:sym typeface="Arial"/>
              </a:defRPr>
            </a:lvl3pPr>
            <a:lvl4pPr indent="-381000" lvl="3" marL="1828800" marR="0" rtl="0" algn="l">
              <a:lnSpc>
                <a:spcPct val="100000"/>
              </a:lnSpc>
              <a:spcBef>
                <a:spcPts val="500"/>
              </a:spcBef>
              <a:spcAft>
                <a:spcPts val="0"/>
              </a:spcAft>
              <a:buClr>
                <a:srgbClr val="07336F"/>
              </a:buClr>
              <a:buSzPts val="2400"/>
              <a:buFont typeface="Arial"/>
              <a:buChar char="•"/>
              <a:defRPr b="0" i="0" sz="2400" u="none" cap="none" strike="noStrike">
                <a:solidFill>
                  <a:srgbClr val="07336F"/>
                </a:solidFill>
                <a:latin typeface="Arial"/>
                <a:ea typeface="Arial"/>
                <a:cs typeface="Arial"/>
                <a:sym typeface="Arial"/>
              </a:defRPr>
            </a:lvl4pPr>
            <a:lvl5pPr indent="-361950" lvl="4" marL="2286000" marR="0" rtl="0" algn="l">
              <a:lnSpc>
                <a:spcPct val="100000"/>
              </a:lnSpc>
              <a:spcBef>
                <a:spcPts val="400"/>
              </a:spcBef>
              <a:spcAft>
                <a:spcPts val="0"/>
              </a:spcAft>
              <a:buClr>
                <a:srgbClr val="07336F"/>
              </a:buClr>
              <a:buSzPts val="2100"/>
              <a:buFont typeface="Arial"/>
              <a:buChar char="•"/>
              <a:defRPr b="0" i="0" sz="2100" u="none" cap="none" strike="noStrike">
                <a:solidFill>
                  <a:srgbClr val="07336F"/>
                </a:solidFill>
                <a:latin typeface="Arial"/>
                <a:ea typeface="Arial"/>
                <a:cs typeface="Arial"/>
                <a:sym typeface="Arial"/>
              </a:defRPr>
            </a:lvl5pPr>
            <a:lvl6pPr indent="-361950" lvl="5" marL="2743200" marR="0" rtl="0" algn="l">
              <a:lnSpc>
                <a:spcPct val="100000"/>
              </a:lnSpc>
              <a:spcBef>
                <a:spcPts val="400"/>
              </a:spcBef>
              <a:spcAft>
                <a:spcPts val="0"/>
              </a:spcAft>
              <a:buClr>
                <a:srgbClr val="07336F"/>
              </a:buClr>
              <a:buSzPts val="2100"/>
              <a:buFont typeface="Arial"/>
              <a:buChar char="•"/>
              <a:defRPr b="0" i="0" sz="2100" u="none" cap="none" strike="noStrike">
                <a:solidFill>
                  <a:srgbClr val="07336F"/>
                </a:solidFill>
                <a:latin typeface="Calibri"/>
                <a:ea typeface="Calibri"/>
                <a:cs typeface="Calibri"/>
                <a:sym typeface="Calibri"/>
              </a:defRPr>
            </a:lvl6pPr>
            <a:lvl7pPr indent="-400050" lvl="6" marL="32004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1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1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1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1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2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2"/>
          <p:cNvSpPr/>
          <p:nvPr>
            <p:ph idx="2" type="pic"/>
          </p:nvPr>
        </p:nvSpPr>
        <p:spPr>
          <a:xfrm>
            <a:off x="5183188" y="987425"/>
            <a:ext cx="6172200" cy="4873625"/>
          </a:xfrm>
          <a:prstGeom prst="rect">
            <a:avLst/>
          </a:prstGeom>
          <a:noFill/>
          <a:ln>
            <a:noFill/>
          </a:ln>
        </p:spPr>
      </p:sp>
      <p:sp>
        <p:nvSpPr>
          <p:cNvPr id="64" name="Google Shape;64;p2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C5E8"/>
        </a:solidFill>
      </p:bgPr>
    </p:bg>
    <p:spTree>
      <p:nvGrpSpPr>
        <p:cNvPr id="5" name="Shape 5"/>
        <p:cNvGrpSpPr/>
        <p:nvPr/>
      </p:nvGrpSpPr>
      <p:grpSpPr>
        <a:xfrm>
          <a:off x="0" y="0"/>
          <a:ext cx="0" cy="0"/>
          <a:chOff x="0" y="0"/>
          <a:chExt cx="0" cy="0"/>
        </a:xfrm>
      </p:grpSpPr>
      <p:sp>
        <p:nvSpPr>
          <p:cNvPr id="6" name="Google Shape;6;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41.jpg"/><Relationship Id="rId4" Type="http://schemas.openxmlformats.org/officeDocument/2006/relationships/image" Target="../media/image6.gif"/><Relationship Id="rId5" Type="http://schemas.openxmlformats.org/officeDocument/2006/relationships/image" Target="../media/image5.jpg"/><Relationship Id="rId6"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15.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14.png"/><Relationship Id="rId5"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22.png"/><Relationship Id="rId5"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21.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s>
</file>

<file path=ppt/slides/_rels/slide15.xml.rels><?xml version="1.0" encoding="UTF-8" standalone="yes"?><Relationships xmlns="http://schemas.openxmlformats.org/package/2006/relationships"><Relationship Id="rId10" Type="http://schemas.openxmlformats.org/officeDocument/2006/relationships/image" Target="../media/image35.png"/><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28.png"/><Relationship Id="rId9" Type="http://schemas.openxmlformats.org/officeDocument/2006/relationships/image" Target="../media/image36.png"/><Relationship Id="rId5" Type="http://schemas.openxmlformats.org/officeDocument/2006/relationships/image" Target="../media/image30.png"/><Relationship Id="rId6" Type="http://schemas.openxmlformats.org/officeDocument/2006/relationships/image" Target="../media/image33.png"/><Relationship Id="rId7" Type="http://schemas.openxmlformats.org/officeDocument/2006/relationships/image" Target="../media/image29.png"/><Relationship Id="rId8"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1.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7.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7.png"/><Relationship Id="rId4" Type="http://schemas.openxmlformats.org/officeDocument/2006/relationships/image" Target="../media/image46.png"/><Relationship Id="rId5"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9.png"/><Relationship Id="rId4" Type="http://schemas.openxmlformats.org/officeDocument/2006/relationships/image" Target="../media/image38.png"/><Relationship Id="rId5"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 name="Shape 88"/>
        <p:cNvGrpSpPr/>
        <p:nvPr/>
      </p:nvGrpSpPr>
      <p:grpSpPr>
        <a:xfrm>
          <a:off x="0" y="0"/>
          <a:ext cx="0" cy="0"/>
          <a:chOff x="0" y="0"/>
          <a:chExt cx="0" cy="0"/>
        </a:xfrm>
      </p:grpSpPr>
      <p:sp>
        <p:nvSpPr>
          <p:cNvPr id="89" name="Google Shape;89;g10d30669809_0_0"/>
          <p:cNvSpPr txBox="1"/>
          <p:nvPr/>
        </p:nvSpPr>
        <p:spPr>
          <a:xfrm>
            <a:off x="437441" y="1199711"/>
            <a:ext cx="11640000" cy="1647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0"/>
              <a:buFont typeface="Arial"/>
              <a:buNone/>
            </a:pPr>
            <a:r>
              <a:rPr lang="en-US" sz="2600">
                <a:solidFill>
                  <a:schemeClr val="dk1"/>
                </a:solidFill>
                <a:highlight>
                  <a:srgbClr val="FFFFFF"/>
                </a:highlight>
                <a:latin typeface="Verdana"/>
                <a:ea typeface="Verdana"/>
                <a:cs typeface="Verdana"/>
                <a:sym typeface="Verdana"/>
              </a:rPr>
              <a:t>The (Parcel-Scale) Wind Downscaling for NOAA’s COASTAL Act Project: Hurricane Michael (2018) and Hurricane Irma (2017) Case Studies</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600"/>
              <a:buFont typeface="Arial"/>
              <a:buNone/>
            </a:pPr>
            <a:r>
              <a:rPr b="0" i="0" lang="en-US" sz="2300" u="none" cap="none" strike="noStrike">
                <a:solidFill>
                  <a:schemeClr val="dk1"/>
                </a:solidFill>
                <a:latin typeface="Calibri"/>
                <a:ea typeface="Calibri"/>
                <a:cs typeface="Calibri"/>
                <a:sym typeface="Calibri"/>
              </a:rPr>
              <a:t>(NOAA - COASTAL-Ac</a:t>
            </a:r>
            <a:r>
              <a:rPr lang="en-US" sz="2300">
                <a:solidFill>
                  <a:schemeClr val="dk1"/>
                </a:solidFill>
                <a:latin typeface="Calibri"/>
                <a:ea typeface="Calibri"/>
                <a:cs typeface="Calibri"/>
                <a:sym typeface="Calibri"/>
              </a:rPr>
              <a:t>t Project)</a:t>
            </a:r>
            <a:endParaRPr sz="2300">
              <a:solidFill>
                <a:schemeClr val="dk1"/>
              </a:solidFill>
              <a:latin typeface="Calibri"/>
              <a:ea typeface="Calibri"/>
              <a:cs typeface="Calibri"/>
              <a:sym typeface="Calibri"/>
            </a:endParaRPr>
          </a:p>
        </p:txBody>
      </p:sp>
      <p:sp>
        <p:nvSpPr>
          <p:cNvPr id="90" name="Google Shape;90;g10d30669809_0_0"/>
          <p:cNvSpPr txBox="1"/>
          <p:nvPr/>
        </p:nvSpPr>
        <p:spPr>
          <a:xfrm>
            <a:off x="337125" y="2991824"/>
            <a:ext cx="11430000" cy="26166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lang="en-US" sz="2900">
                <a:solidFill>
                  <a:srgbClr val="FF0000"/>
                </a:solidFill>
                <a:latin typeface="Calibri"/>
                <a:ea typeface="Calibri"/>
                <a:cs typeface="Calibri"/>
                <a:sym typeface="Calibri"/>
              </a:rPr>
              <a:t>Anil Kumar</a:t>
            </a:r>
            <a:r>
              <a:rPr baseline="30000" lang="en-US" sz="2800">
                <a:solidFill>
                  <a:srgbClr val="FF0000"/>
                </a:solidFill>
                <a:latin typeface="Calibri"/>
                <a:ea typeface="Calibri"/>
                <a:cs typeface="Calibri"/>
                <a:sym typeface="Calibri"/>
              </a:rPr>
              <a:t>1,2</a:t>
            </a:r>
            <a:r>
              <a:rPr lang="en-US" sz="2900">
                <a:solidFill>
                  <a:srgbClr val="FF0000"/>
                </a:solidFill>
                <a:latin typeface="Calibri"/>
                <a:ea typeface="Calibri"/>
                <a:cs typeface="Calibri"/>
                <a:sym typeface="Calibri"/>
              </a:rPr>
              <a:t>, Avichal Mehra</a:t>
            </a:r>
            <a:r>
              <a:rPr baseline="30000" lang="en-US" sz="2800">
                <a:solidFill>
                  <a:srgbClr val="FF0000"/>
                </a:solidFill>
                <a:latin typeface="Calibri"/>
                <a:ea typeface="Calibri"/>
                <a:cs typeface="Calibri"/>
                <a:sym typeface="Calibri"/>
              </a:rPr>
              <a:t>2</a:t>
            </a:r>
            <a:r>
              <a:rPr lang="en-US" sz="2900">
                <a:solidFill>
                  <a:srgbClr val="FF0000"/>
                </a:solidFill>
                <a:latin typeface="Calibri"/>
                <a:ea typeface="Calibri"/>
                <a:cs typeface="Calibri"/>
                <a:sym typeface="Calibri"/>
              </a:rPr>
              <a:t>,  Zaizhong Ma</a:t>
            </a:r>
            <a:r>
              <a:rPr baseline="30000" lang="en-US" sz="2900">
                <a:solidFill>
                  <a:srgbClr val="FF0000"/>
                </a:solidFill>
                <a:latin typeface="Calibri"/>
                <a:ea typeface="Calibri"/>
                <a:cs typeface="Calibri"/>
                <a:sym typeface="Calibri"/>
              </a:rPr>
              <a:t>1,2</a:t>
            </a:r>
            <a:r>
              <a:rPr lang="en-US" sz="2900">
                <a:solidFill>
                  <a:srgbClr val="FF0000"/>
                </a:solidFill>
                <a:latin typeface="Calibri"/>
                <a:ea typeface="Calibri"/>
                <a:cs typeface="Calibri"/>
                <a:sym typeface="Calibri"/>
              </a:rPr>
              <a:t>, Roshan Shrestha</a:t>
            </a:r>
            <a:r>
              <a:rPr baseline="30000" lang="en-US" sz="3100">
                <a:solidFill>
                  <a:srgbClr val="FF0000"/>
                </a:solidFill>
                <a:latin typeface="Times New Roman"/>
                <a:ea typeface="Times New Roman"/>
                <a:cs typeface="Times New Roman"/>
                <a:sym typeface="Times New Roman"/>
              </a:rPr>
              <a:t>1,2</a:t>
            </a:r>
            <a:r>
              <a:rPr lang="en-US" sz="3100">
                <a:solidFill>
                  <a:srgbClr val="FF0000"/>
                </a:solidFill>
                <a:latin typeface="Times New Roman"/>
                <a:ea typeface="Times New Roman"/>
                <a:cs typeface="Times New Roman"/>
                <a:sym typeface="Times New Roman"/>
              </a:rPr>
              <a:t>, </a:t>
            </a:r>
            <a:r>
              <a:rPr lang="en-US" sz="2900">
                <a:solidFill>
                  <a:srgbClr val="FF0000"/>
                </a:solidFill>
                <a:latin typeface="Calibri"/>
                <a:ea typeface="Calibri"/>
                <a:cs typeface="Calibri"/>
                <a:sym typeface="Calibri"/>
              </a:rPr>
              <a:t>Andre van der Westhuysen</a:t>
            </a:r>
            <a:r>
              <a:rPr baseline="30000" lang="en-US" sz="2900">
                <a:solidFill>
                  <a:srgbClr val="FF0000"/>
                </a:solidFill>
                <a:latin typeface="Calibri"/>
                <a:ea typeface="Calibri"/>
                <a:cs typeface="Calibri"/>
                <a:sym typeface="Calibri"/>
              </a:rPr>
              <a:t>1,2</a:t>
            </a:r>
            <a:r>
              <a:rPr lang="en-US" sz="2900">
                <a:solidFill>
                  <a:srgbClr val="FF0000"/>
                </a:solidFill>
                <a:latin typeface="Calibri"/>
                <a:ea typeface="Calibri"/>
                <a:cs typeface="Calibri"/>
                <a:sym typeface="Calibri"/>
              </a:rPr>
              <a:t>, Ali Abdolali</a:t>
            </a:r>
            <a:r>
              <a:rPr baseline="30000" lang="en-US" sz="2900">
                <a:solidFill>
                  <a:srgbClr val="FF0000"/>
                </a:solidFill>
                <a:latin typeface="Calibri"/>
                <a:ea typeface="Calibri"/>
                <a:cs typeface="Calibri"/>
                <a:sym typeface="Calibri"/>
              </a:rPr>
              <a:t>1,2</a:t>
            </a:r>
            <a:r>
              <a:rPr lang="en-US" sz="2900">
                <a:solidFill>
                  <a:srgbClr val="FF0000"/>
                </a:solidFill>
                <a:latin typeface="Calibri"/>
                <a:ea typeface="Calibri"/>
                <a:cs typeface="Calibri"/>
                <a:sym typeface="Calibri"/>
              </a:rPr>
              <a:t>, Saeed Moghimi</a:t>
            </a:r>
            <a:r>
              <a:rPr baseline="30000" lang="en-US" sz="2900">
                <a:solidFill>
                  <a:srgbClr val="FF0000"/>
                </a:solidFill>
                <a:latin typeface="Calibri"/>
                <a:ea typeface="Calibri"/>
                <a:cs typeface="Calibri"/>
                <a:sym typeface="Calibri"/>
              </a:rPr>
              <a:t>3</a:t>
            </a:r>
            <a:r>
              <a:rPr lang="en-US" sz="2900">
                <a:solidFill>
                  <a:srgbClr val="FF0000"/>
                </a:solidFill>
                <a:latin typeface="Calibri"/>
                <a:ea typeface="Calibri"/>
                <a:cs typeface="Calibri"/>
                <a:sym typeface="Calibri"/>
              </a:rPr>
              <a:t>, Maoyi Huang</a:t>
            </a:r>
            <a:r>
              <a:rPr baseline="30000" lang="en-US" sz="2900">
                <a:solidFill>
                  <a:srgbClr val="FF0000"/>
                </a:solidFill>
                <a:latin typeface="Calibri"/>
                <a:ea typeface="Calibri"/>
                <a:cs typeface="Calibri"/>
                <a:sym typeface="Calibri"/>
              </a:rPr>
              <a:t>4</a:t>
            </a:r>
            <a:endParaRPr b="0" i="0" sz="3300" u="none" cap="none" strike="noStrike">
              <a:solidFill>
                <a:srgbClr val="FF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rgbClr val="FF0000"/>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baseline="30000" lang="en-US" sz="2300">
                <a:solidFill>
                  <a:srgbClr val="FF0000"/>
                </a:solidFill>
                <a:latin typeface="Calibri"/>
                <a:ea typeface="Calibri"/>
                <a:cs typeface="Calibri"/>
                <a:sym typeface="Calibri"/>
              </a:rPr>
              <a:t>1</a:t>
            </a:r>
            <a:r>
              <a:rPr lang="en-US" sz="2400">
                <a:solidFill>
                  <a:srgbClr val="FF0000"/>
                </a:solidFill>
                <a:latin typeface="Calibri"/>
                <a:ea typeface="Calibri"/>
                <a:cs typeface="Calibri"/>
                <a:sym typeface="Calibri"/>
              </a:rPr>
              <a:t> I. M. System Group at EMC/NCEP/NOAA, College Park, MD USA</a:t>
            </a:r>
            <a:endParaRPr sz="2400">
              <a:solidFill>
                <a:srgbClr val="FF0000"/>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baseline="30000" lang="en-US" sz="2300">
                <a:solidFill>
                  <a:srgbClr val="FF0000"/>
                </a:solidFill>
                <a:latin typeface="Calibri"/>
                <a:ea typeface="Calibri"/>
                <a:cs typeface="Calibri"/>
                <a:sym typeface="Calibri"/>
              </a:rPr>
              <a:t>2</a:t>
            </a:r>
            <a:r>
              <a:rPr lang="en-US" sz="2400">
                <a:solidFill>
                  <a:srgbClr val="FF0000"/>
                </a:solidFill>
                <a:latin typeface="Calibri"/>
                <a:ea typeface="Calibri"/>
                <a:cs typeface="Calibri"/>
                <a:sym typeface="Calibri"/>
              </a:rPr>
              <a:t>Enviromental Modeling Center (EMC), NOAA, , College Park, Maryland, USA</a:t>
            </a:r>
            <a:endParaRPr sz="2400">
              <a:solidFill>
                <a:srgbClr val="FF0000"/>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baseline="30000" lang="en-US" sz="2400">
                <a:solidFill>
                  <a:srgbClr val="FF0000"/>
                </a:solidFill>
                <a:latin typeface="Times New Roman"/>
                <a:ea typeface="Times New Roman"/>
                <a:cs typeface="Times New Roman"/>
                <a:sym typeface="Times New Roman"/>
              </a:rPr>
              <a:t>3</a:t>
            </a:r>
            <a:r>
              <a:rPr lang="en-US" sz="2400">
                <a:solidFill>
                  <a:srgbClr val="FF0000"/>
                </a:solidFill>
                <a:latin typeface="Times New Roman"/>
                <a:ea typeface="Times New Roman"/>
                <a:cs typeface="Times New Roman"/>
                <a:sym typeface="Times New Roman"/>
              </a:rPr>
              <a:t>CSDL/NOS/NOAA,  </a:t>
            </a:r>
            <a:r>
              <a:rPr baseline="30000" lang="en-US" sz="2400">
                <a:solidFill>
                  <a:srgbClr val="FF0000"/>
                </a:solidFill>
                <a:latin typeface="Times New Roman"/>
                <a:ea typeface="Times New Roman"/>
                <a:cs typeface="Times New Roman"/>
                <a:sym typeface="Times New Roman"/>
              </a:rPr>
              <a:t>4</a:t>
            </a:r>
            <a:r>
              <a:rPr lang="en-US" sz="2400">
                <a:solidFill>
                  <a:srgbClr val="FF0000"/>
                </a:solidFill>
                <a:latin typeface="Times New Roman"/>
                <a:ea typeface="Times New Roman"/>
                <a:cs typeface="Times New Roman"/>
                <a:sym typeface="Times New Roman"/>
              </a:rPr>
              <a:t>OSTI/NWS/NOAA</a:t>
            </a:r>
            <a:endParaRPr sz="4600">
              <a:solidFill>
                <a:srgbClr val="FF0000"/>
              </a:solidFill>
              <a:latin typeface="Calibri"/>
              <a:ea typeface="Calibri"/>
              <a:cs typeface="Calibri"/>
              <a:sym typeface="Calibri"/>
            </a:endParaRPr>
          </a:p>
        </p:txBody>
      </p:sp>
      <p:sp>
        <p:nvSpPr>
          <p:cNvPr id="91" name="Google Shape;91;g10d30669809_0_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92" name="Google Shape;92;g10d30669809_0_0"/>
          <p:cNvSpPr/>
          <p:nvPr/>
        </p:nvSpPr>
        <p:spPr>
          <a:xfrm>
            <a:off x="337125" y="5661150"/>
            <a:ext cx="11597100" cy="831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lang="en-US" sz="2400">
                <a:solidFill>
                  <a:srgbClr val="0000FF"/>
                </a:solidFill>
                <a:highlight>
                  <a:schemeClr val="lt1"/>
                </a:highlight>
              </a:rPr>
              <a:t>AMS 102nd ANNUAL MEETING</a:t>
            </a:r>
            <a:r>
              <a:rPr b="1" i="0" lang="en-US" sz="2400" u="none" cap="none" strike="noStrike">
                <a:solidFill>
                  <a:srgbClr val="0000FF"/>
                </a:solidFill>
                <a:highlight>
                  <a:schemeClr val="lt1"/>
                </a:highlight>
                <a:latin typeface="Arial"/>
                <a:ea typeface="Arial"/>
                <a:cs typeface="Arial"/>
                <a:sym typeface="Arial"/>
              </a:rPr>
              <a:t> H</a:t>
            </a:r>
            <a:r>
              <a:rPr b="1" lang="en-US" sz="2400">
                <a:solidFill>
                  <a:srgbClr val="0000FF"/>
                </a:solidFill>
                <a:highlight>
                  <a:schemeClr val="lt1"/>
                </a:highlight>
              </a:rPr>
              <a:t>ouston, TX</a:t>
            </a:r>
            <a:r>
              <a:rPr b="1" i="0" lang="en-US" sz="2400" u="none" cap="none" strike="noStrike">
                <a:solidFill>
                  <a:srgbClr val="0000FF"/>
                </a:solidFill>
                <a:highlight>
                  <a:schemeClr val="lt1"/>
                </a:highlight>
                <a:latin typeface="Arial"/>
                <a:ea typeface="Arial"/>
                <a:cs typeface="Arial"/>
                <a:sym typeface="Arial"/>
              </a:rPr>
              <a:t>, </a:t>
            </a:r>
            <a:r>
              <a:rPr b="1" lang="en-US" sz="2400">
                <a:solidFill>
                  <a:srgbClr val="0000FF"/>
                </a:solidFill>
                <a:highlight>
                  <a:schemeClr val="lt1"/>
                </a:highlight>
              </a:rPr>
              <a:t>23</a:t>
            </a:r>
            <a:r>
              <a:rPr b="1" i="0" lang="en-US" sz="2400" u="none" cap="none" strike="noStrike">
                <a:solidFill>
                  <a:srgbClr val="0000FF"/>
                </a:solidFill>
                <a:highlight>
                  <a:schemeClr val="lt1"/>
                </a:highlight>
                <a:latin typeface="Arial"/>
                <a:ea typeface="Arial"/>
                <a:cs typeface="Arial"/>
                <a:sym typeface="Arial"/>
              </a:rPr>
              <a:t>-</a:t>
            </a:r>
            <a:r>
              <a:rPr b="1" lang="en-US" sz="2400">
                <a:solidFill>
                  <a:srgbClr val="0000FF"/>
                </a:solidFill>
                <a:highlight>
                  <a:schemeClr val="lt1"/>
                </a:highlight>
              </a:rPr>
              <a:t>27</a:t>
            </a:r>
            <a:r>
              <a:rPr b="1" i="0" lang="en-US" sz="2400" u="none" cap="none" strike="noStrike">
                <a:solidFill>
                  <a:srgbClr val="0000FF"/>
                </a:solidFill>
                <a:highlight>
                  <a:schemeClr val="lt1"/>
                </a:highlight>
                <a:latin typeface="Arial"/>
                <a:ea typeface="Arial"/>
                <a:cs typeface="Arial"/>
                <a:sym typeface="Arial"/>
              </a:rPr>
              <a:t> </a:t>
            </a:r>
            <a:r>
              <a:rPr b="1" lang="en-US" sz="2400">
                <a:solidFill>
                  <a:srgbClr val="0000FF"/>
                </a:solidFill>
                <a:highlight>
                  <a:schemeClr val="lt1"/>
                </a:highlight>
              </a:rPr>
              <a:t>January</a:t>
            </a:r>
            <a:r>
              <a:rPr b="1" i="0" lang="en-US" sz="2400" u="none" cap="none" strike="noStrike">
                <a:solidFill>
                  <a:srgbClr val="0000FF"/>
                </a:solidFill>
                <a:highlight>
                  <a:schemeClr val="lt1"/>
                </a:highlight>
                <a:latin typeface="Arial"/>
                <a:ea typeface="Arial"/>
                <a:cs typeface="Arial"/>
                <a:sym typeface="Arial"/>
              </a:rPr>
              <a:t> 20</a:t>
            </a:r>
            <a:r>
              <a:rPr b="1" lang="en-US" sz="2400">
                <a:solidFill>
                  <a:srgbClr val="0000FF"/>
                </a:solidFill>
                <a:highlight>
                  <a:schemeClr val="lt1"/>
                </a:highlight>
              </a:rPr>
              <a:t>22</a:t>
            </a:r>
            <a:br>
              <a:rPr b="0" i="0" lang="en-US" sz="2400" u="none" cap="none" strike="noStrike">
                <a:solidFill>
                  <a:srgbClr val="0000FF"/>
                </a:solidFill>
                <a:highlight>
                  <a:schemeClr val="lt1"/>
                </a:highlight>
                <a:latin typeface="Calibri"/>
                <a:ea typeface="Calibri"/>
                <a:cs typeface="Calibri"/>
                <a:sym typeface="Calibri"/>
              </a:rPr>
            </a:br>
            <a:r>
              <a:rPr lang="en-US" sz="2400">
                <a:solidFill>
                  <a:srgbClr val="0000FF"/>
                </a:solidFill>
                <a:highlight>
                  <a:schemeClr val="lt1"/>
                </a:highlight>
                <a:latin typeface="Calibri"/>
                <a:ea typeface="Calibri"/>
                <a:cs typeface="Calibri"/>
                <a:sym typeface="Calibri"/>
              </a:rPr>
              <a:t>20th Symposium on the Coastal EnvironmentEnvi</a:t>
            </a:r>
            <a:r>
              <a:rPr lang="en-US" sz="2400">
                <a:solidFill>
                  <a:srgbClr val="0000FF"/>
                </a:solidFill>
                <a:highlight>
                  <a:schemeClr val="lt1"/>
                </a:highlight>
                <a:latin typeface="Calibri"/>
                <a:ea typeface="Calibri"/>
                <a:cs typeface="Calibri"/>
                <a:sym typeface="Calibri"/>
              </a:rPr>
              <a:t>ronments</a:t>
            </a:r>
            <a:endParaRPr b="0" i="0" sz="2400" u="none" cap="none" strike="noStrike">
              <a:solidFill>
                <a:srgbClr val="0000FF"/>
              </a:solidFill>
              <a:highlight>
                <a:schemeClr val="lt1"/>
              </a:highlight>
              <a:latin typeface="Calibri"/>
              <a:ea typeface="Calibri"/>
              <a:cs typeface="Calibri"/>
              <a:sym typeface="Calibri"/>
            </a:endParaRPr>
          </a:p>
        </p:txBody>
      </p:sp>
      <p:pic>
        <p:nvPicPr>
          <p:cNvPr id="93" name="Google Shape;93;g10d30669809_0_0"/>
          <p:cNvPicPr preferRelativeResize="0"/>
          <p:nvPr/>
        </p:nvPicPr>
        <p:blipFill rotWithShape="1">
          <a:blip r:embed="rId4">
            <a:alphaModFix/>
          </a:blip>
          <a:srcRect b="0" l="0" r="0" t="0"/>
          <a:stretch/>
        </p:blipFill>
        <p:spPr>
          <a:xfrm>
            <a:off x="127450" y="52159"/>
            <a:ext cx="1371601" cy="1147535"/>
          </a:xfrm>
          <a:prstGeom prst="rect">
            <a:avLst/>
          </a:prstGeom>
          <a:noFill/>
          <a:ln>
            <a:noFill/>
          </a:ln>
        </p:spPr>
      </p:pic>
      <p:pic>
        <p:nvPicPr>
          <p:cNvPr descr="NCEP-high-resolution" id="94" name="Google Shape;94;g10d30669809_0_0"/>
          <p:cNvPicPr preferRelativeResize="0"/>
          <p:nvPr/>
        </p:nvPicPr>
        <p:blipFill rotWithShape="1">
          <a:blip r:embed="rId5">
            <a:alphaModFix/>
          </a:blip>
          <a:srcRect b="0" l="0" r="0" t="0"/>
          <a:stretch/>
        </p:blipFill>
        <p:spPr>
          <a:xfrm>
            <a:off x="10729019" y="92525"/>
            <a:ext cx="1205230" cy="1066800"/>
          </a:xfrm>
          <a:prstGeom prst="rect">
            <a:avLst/>
          </a:prstGeom>
          <a:noFill/>
          <a:ln>
            <a:noFill/>
          </a:ln>
        </p:spPr>
      </p:pic>
      <p:pic>
        <p:nvPicPr>
          <p:cNvPr id="95" name="Google Shape;95;g10d30669809_0_0"/>
          <p:cNvPicPr preferRelativeResize="0"/>
          <p:nvPr/>
        </p:nvPicPr>
        <p:blipFill rotWithShape="1">
          <a:blip r:embed="rId6">
            <a:alphaModFix/>
          </a:blip>
          <a:srcRect b="0" l="0" r="0" t="0"/>
          <a:stretch/>
        </p:blipFill>
        <p:spPr>
          <a:xfrm>
            <a:off x="5636248" y="92525"/>
            <a:ext cx="1129771" cy="1066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3"/>
          <p:cNvPicPr preferRelativeResize="0"/>
          <p:nvPr/>
        </p:nvPicPr>
        <p:blipFill rotWithShape="1">
          <a:blip r:embed="rId3">
            <a:alphaModFix/>
          </a:blip>
          <a:srcRect b="0" l="0" r="0" t="0"/>
          <a:stretch/>
        </p:blipFill>
        <p:spPr>
          <a:xfrm>
            <a:off x="8217243" y="1362847"/>
            <a:ext cx="3835057" cy="2849742"/>
          </a:xfrm>
          <a:prstGeom prst="rect">
            <a:avLst/>
          </a:prstGeom>
          <a:noFill/>
          <a:ln>
            <a:noFill/>
          </a:ln>
        </p:spPr>
      </p:pic>
      <p:sp>
        <p:nvSpPr>
          <p:cNvPr id="230" name="Google Shape;230;p3"/>
          <p:cNvSpPr txBox="1"/>
          <p:nvPr/>
        </p:nvSpPr>
        <p:spPr>
          <a:xfrm>
            <a:off x="2627012" y="342638"/>
            <a:ext cx="668452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12 UTC 10 SEPT 2017 (Landfall Time at Key West, FL)</a:t>
            </a:r>
            <a:endParaRPr b="0" i="0" sz="1400" u="none" cap="none" strike="noStrike">
              <a:solidFill>
                <a:srgbClr val="000000"/>
              </a:solidFill>
              <a:latin typeface="Arial"/>
              <a:ea typeface="Arial"/>
              <a:cs typeface="Arial"/>
              <a:sym typeface="Arial"/>
            </a:endParaRPr>
          </a:p>
        </p:txBody>
      </p:sp>
      <p:sp>
        <p:nvSpPr>
          <p:cNvPr id="231" name="Google Shape;231;p3"/>
          <p:cNvSpPr txBox="1"/>
          <p:nvPr/>
        </p:nvSpPr>
        <p:spPr>
          <a:xfrm>
            <a:off x="432487" y="24883"/>
            <a:ext cx="1017490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Reflectivity from LES using HWRF and HRRR forcing – from Domain-1 LES Output </a:t>
            </a:r>
            <a:endParaRPr b="0" i="0" sz="1400" u="none" cap="none" strike="noStrike">
              <a:solidFill>
                <a:srgbClr val="000000"/>
              </a:solidFill>
              <a:latin typeface="Arial"/>
              <a:ea typeface="Arial"/>
              <a:cs typeface="Arial"/>
              <a:sym typeface="Arial"/>
            </a:endParaRPr>
          </a:p>
        </p:txBody>
      </p:sp>
      <p:sp>
        <p:nvSpPr>
          <p:cNvPr id="232" name="Google Shape;232;p3"/>
          <p:cNvSpPr txBox="1"/>
          <p:nvPr/>
        </p:nvSpPr>
        <p:spPr>
          <a:xfrm>
            <a:off x="1000898" y="5270156"/>
            <a:ext cx="282237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LES (HWRF) Max Reflectivity</a:t>
            </a:r>
            <a:endParaRPr b="0" i="0" sz="1400" u="none" cap="none" strike="noStrike">
              <a:solidFill>
                <a:srgbClr val="000000"/>
              </a:solidFill>
              <a:latin typeface="Arial"/>
              <a:ea typeface="Arial"/>
              <a:cs typeface="Arial"/>
              <a:sym typeface="Arial"/>
            </a:endParaRPr>
          </a:p>
        </p:txBody>
      </p:sp>
      <p:sp>
        <p:nvSpPr>
          <p:cNvPr id="233" name="Google Shape;233;p3"/>
          <p:cNvSpPr txBox="1"/>
          <p:nvPr/>
        </p:nvSpPr>
        <p:spPr>
          <a:xfrm>
            <a:off x="5255741" y="5270156"/>
            <a:ext cx="276146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LES (HRRR) Max Reflectivity</a:t>
            </a:r>
            <a:endParaRPr b="0" i="0" sz="1400" u="none" cap="none" strike="noStrike">
              <a:solidFill>
                <a:srgbClr val="000000"/>
              </a:solidFill>
              <a:latin typeface="Arial"/>
              <a:ea typeface="Arial"/>
              <a:cs typeface="Arial"/>
              <a:sym typeface="Arial"/>
            </a:endParaRPr>
          </a:p>
        </p:txBody>
      </p:sp>
      <p:sp>
        <p:nvSpPr>
          <p:cNvPr id="234" name="Google Shape;234;p3"/>
          <p:cNvSpPr txBox="1"/>
          <p:nvPr/>
        </p:nvSpPr>
        <p:spPr>
          <a:xfrm>
            <a:off x="8930591" y="4418532"/>
            <a:ext cx="249895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Doppler Radar at 12 UTC</a:t>
            </a:r>
            <a:endParaRPr b="0" i="0" sz="1400" u="none" cap="none" strike="noStrike">
              <a:solidFill>
                <a:srgbClr val="000000"/>
              </a:solidFill>
              <a:latin typeface="Arial"/>
              <a:ea typeface="Arial"/>
              <a:cs typeface="Arial"/>
              <a:sym typeface="Arial"/>
            </a:endParaRPr>
          </a:p>
        </p:txBody>
      </p:sp>
      <p:sp>
        <p:nvSpPr>
          <p:cNvPr id="235" name="Google Shape;235;p3"/>
          <p:cNvSpPr txBox="1"/>
          <p:nvPr/>
        </p:nvSpPr>
        <p:spPr>
          <a:xfrm>
            <a:off x="345990" y="5730956"/>
            <a:ext cx="8448403"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0000"/>
                </a:solidFill>
                <a:latin typeface="Calibri"/>
                <a:ea typeface="Calibri"/>
                <a:cs typeface="Calibri"/>
                <a:sym typeface="Calibri"/>
              </a:rPr>
              <a:t>Eye location is better captured in LES result from HRRR forcing.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0000"/>
                </a:solidFill>
                <a:latin typeface="Calibri"/>
                <a:ea typeface="Calibri"/>
                <a:cs typeface="Calibri"/>
                <a:sym typeface="Calibri"/>
              </a:rPr>
              <a:t>Very strong hurricane eye (overestimated) in HWRF based results. </a:t>
            </a:r>
            <a:endParaRPr b="0" i="0" sz="1400" u="none" cap="none" strike="noStrike">
              <a:solidFill>
                <a:srgbClr val="000000"/>
              </a:solidFill>
              <a:latin typeface="Arial"/>
              <a:ea typeface="Arial"/>
              <a:cs typeface="Arial"/>
              <a:sym typeface="Arial"/>
            </a:endParaRPr>
          </a:p>
        </p:txBody>
      </p:sp>
      <p:pic>
        <p:nvPicPr>
          <p:cNvPr id="236" name="Google Shape;236;p3"/>
          <p:cNvPicPr preferRelativeResize="0"/>
          <p:nvPr/>
        </p:nvPicPr>
        <p:blipFill rotWithShape="1">
          <a:blip r:embed="rId4">
            <a:alphaModFix/>
          </a:blip>
          <a:srcRect b="0" l="0" r="0" t="0"/>
          <a:stretch/>
        </p:blipFill>
        <p:spPr>
          <a:xfrm>
            <a:off x="4393508" y="964294"/>
            <a:ext cx="3647483" cy="4214394"/>
          </a:xfrm>
          <a:prstGeom prst="rect">
            <a:avLst/>
          </a:prstGeom>
          <a:noFill/>
          <a:ln>
            <a:noFill/>
          </a:ln>
        </p:spPr>
      </p:pic>
      <p:pic>
        <p:nvPicPr>
          <p:cNvPr id="237" name="Google Shape;237;p3"/>
          <p:cNvPicPr preferRelativeResize="0"/>
          <p:nvPr/>
        </p:nvPicPr>
        <p:blipFill rotWithShape="1">
          <a:blip r:embed="rId5">
            <a:alphaModFix/>
          </a:blip>
          <a:srcRect b="0" l="0" r="0" t="0"/>
          <a:stretch/>
        </p:blipFill>
        <p:spPr>
          <a:xfrm>
            <a:off x="674646" y="1004543"/>
            <a:ext cx="3542610" cy="406537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4"/>
          <p:cNvPicPr preferRelativeResize="0"/>
          <p:nvPr/>
        </p:nvPicPr>
        <p:blipFill rotWithShape="1">
          <a:blip r:embed="rId3">
            <a:alphaModFix/>
          </a:blip>
          <a:srcRect b="0" l="0" r="0" t="0"/>
          <a:stretch/>
        </p:blipFill>
        <p:spPr>
          <a:xfrm>
            <a:off x="4357331" y="707423"/>
            <a:ext cx="4062991" cy="4664675"/>
          </a:xfrm>
          <a:prstGeom prst="rect">
            <a:avLst/>
          </a:prstGeom>
          <a:noFill/>
          <a:ln>
            <a:noFill/>
          </a:ln>
        </p:spPr>
      </p:pic>
      <p:pic>
        <p:nvPicPr>
          <p:cNvPr id="243" name="Google Shape;243;p4"/>
          <p:cNvPicPr preferRelativeResize="0"/>
          <p:nvPr/>
        </p:nvPicPr>
        <p:blipFill rotWithShape="1">
          <a:blip r:embed="rId4">
            <a:alphaModFix/>
          </a:blip>
          <a:srcRect b="0" l="0" r="0" t="0"/>
          <a:stretch/>
        </p:blipFill>
        <p:spPr>
          <a:xfrm>
            <a:off x="155661" y="809367"/>
            <a:ext cx="4078788" cy="4460789"/>
          </a:xfrm>
          <a:prstGeom prst="rect">
            <a:avLst/>
          </a:prstGeom>
          <a:noFill/>
          <a:ln>
            <a:noFill/>
          </a:ln>
        </p:spPr>
      </p:pic>
      <p:sp>
        <p:nvSpPr>
          <p:cNvPr id="244" name="Google Shape;244;p4"/>
          <p:cNvSpPr txBox="1"/>
          <p:nvPr/>
        </p:nvSpPr>
        <p:spPr>
          <a:xfrm>
            <a:off x="2627012" y="342638"/>
            <a:ext cx="668452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12 UTC 10 SEPT 2017 (Landfall Time at Key West, FL)</a:t>
            </a:r>
            <a:endParaRPr b="0" i="0" sz="1400" u="none" cap="none" strike="noStrike">
              <a:solidFill>
                <a:srgbClr val="000000"/>
              </a:solidFill>
              <a:latin typeface="Arial"/>
              <a:ea typeface="Arial"/>
              <a:cs typeface="Arial"/>
              <a:sym typeface="Arial"/>
            </a:endParaRPr>
          </a:p>
        </p:txBody>
      </p:sp>
      <p:sp>
        <p:nvSpPr>
          <p:cNvPr id="245" name="Google Shape;245;p4"/>
          <p:cNvSpPr txBox="1"/>
          <p:nvPr/>
        </p:nvSpPr>
        <p:spPr>
          <a:xfrm>
            <a:off x="432487" y="24883"/>
            <a:ext cx="1137760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LES based Surface wind speed from HWRF and HRRR forcing – from Domain-1 LES Output </a:t>
            </a:r>
            <a:endParaRPr b="0" i="0" sz="1400" u="none" cap="none" strike="noStrike">
              <a:solidFill>
                <a:srgbClr val="000000"/>
              </a:solidFill>
              <a:latin typeface="Arial"/>
              <a:ea typeface="Arial"/>
              <a:cs typeface="Arial"/>
              <a:sym typeface="Arial"/>
            </a:endParaRPr>
          </a:p>
        </p:txBody>
      </p:sp>
      <p:sp>
        <p:nvSpPr>
          <p:cNvPr id="246" name="Google Shape;246;p4"/>
          <p:cNvSpPr txBox="1"/>
          <p:nvPr/>
        </p:nvSpPr>
        <p:spPr>
          <a:xfrm>
            <a:off x="1000898" y="5270156"/>
            <a:ext cx="284616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LES (HWRF) SFC Wind Speed</a:t>
            </a:r>
            <a:endParaRPr b="0" i="0" sz="1400" u="none" cap="none" strike="noStrike">
              <a:solidFill>
                <a:srgbClr val="000000"/>
              </a:solidFill>
              <a:latin typeface="Arial"/>
              <a:ea typeface="Arial"/>
              <a:cs typeface="Arial"/>
              <a:sym typeface="Arial"/>
            </a:endParaRPr>
          </a:p>
        </p:txBody>
      </p:sp>
      <p:sp>
        <p:nvSpPr>
          <p:cNvPr id="247" name="Google Shape;247;p4"/>
          <p:cNvSpPr txBox="1"/>
          <p:nvPr/>
        </p:nvSpPr>
        <p:spPr>
          <a:xfrm>
            <a:off x="5255741" y="5270156"/>
            <a:ext cx="278525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LES (HRRR) SFC Wind Speed</a:t>
            </a:r>
            <a:endParaRPr b="0" i="0" sz="1400" u="none" cap="none" strike="noStrike">
              <a:solidFill>
                <a:srgbClr val="000000"/>
              </a:solidFill>
              <a:latin typeface="Arial"/>
              <a:ea typeface="Arial"/>
              <a:cs typeface="Arial"/>
              <a:sym typeface="Arial"/>
            </a:endParaRPr>
          </a:p>
        </p:txBody>
      </p:sp>
      <p:sp>
        <p:nvSpPr>
          <p:cNvPr id="248" name="Google Shape;248;p4"/>
          <p:cNvSpPr txBox="1"/>
          <p:nvPr/>
        </p:nvSpPr>
        <p:spPr>
          <a:xfrm>
            <a:off x="9062295" y="4993007"/>
            <a:ext cx="24990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Satellite + Aircraft based  Surface winds  at 12 UTC</a:t>
            </a:r>
            <a:endParaRPr b="0" i="0" sz="1400" u="none" cap="none" strike="noStrike">
              <a:solidFill>
                <a:srgbClr val="000000"/>
              </a:solidFill>
              <a:latin typeface="Arial"/>
              <a:ea typeface="Arial"/>
              <a:cs typeface="Arial"/>
              <a:sym typeface="Arial"/>
            </a:endParaRPr>
          </a:p>
        </p:txBody>
      </p:sp>
      <p:sp>
        <p:nvSpPr>
          <p:cNvPr id="249" name="Google Shape;249;p4"/>
          <p:cNvSpPr txBox="1"/>
          <p:nvPr/>
        </p:nvSpPr>
        <p:spPr>
          <a:xfrm>
            <a:off x="0" y="5730956"/>
            <a:ext cx="11689492"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0000"/>
                </a:solidFill>
                <a:latin typeface="Calibri"/>
                <a:ea typeface="Calibri"/>
                <a:cs typeface="Calibri"/>
                <a:sym typeface="Calibri"/>
              </a:rPr>
              <a:t>Surf wind speed is better captured in LES result from HRRR forcing (with some minor issues).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0000"/>
                </a:solidFill>
                <a:latin typeface="Calibri"/>
                <a:ea typeface="Calibri"/>
                <a:cs typeface="Calibri"/>
                <a:sym typeface="Calibri"/>
              </a:rPr>
              <a:t>Overestimated wind speed in HWRF based results &gt;90 knots around the hurricane eye and much of the region.  </a:t>
            </a:r>
            <a:endParaRPr b="0" i="0" sz="1400" u="none" cap="none" strike="noStrike">
              <a:solidFill>
                <a:srgbClr val="000000"/>
              </a:solidFill>
              <a:latin typeface="Arial"/>
              <a:ea typeface="Arial"/>
              <a:cs typeface="Arial"/>
              <a:sym typeface="Arial"/>
            </a:endParaRPr>
          </a:p>
        </p:txBody>
      </p:sp>
      <p:pic>
        <p:nvPicPr>
          <p:cNvPr id="250" name="Google Shape;250;p4"/>
          <p:cNvPicPr preferRelativeResize="0"/>
          <p:nvPr/>
        </p:nvPicPr>
        <p:blipFill rotWithShape="1">
          <a:blip r:embed="rId5">
            <a:alphaModFix/>
          </a:blip>
          <a:srcRect b="0" l="0" r="0" t="0"/>
          <a:stretch/>
        </p:blipFill>
        <p:spPr>
          <a:xfrm>
            <a:off x="8324941" y="882720"/>
            <a:ext cx="3651399" cy="392486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5"/>
          <p:cNvPicPr preferRelativeResize="0"/>
          <p:nvPr/>
        </p:nvPicPr>
        <p:blipFill rotWithShape="1">
          <a:blip r:embed="rId3">
            <a:alphaModFix/>
          </a:blip>
          <a:srcRect b="0" l="0" r="0" t="0"/>
          <a:stretch/>
        </p:blipFill>
        <p:spPr>
          <a:xfrm>
            <a:off x="1547275" y="384200"/>
            <a:ext cx="4028776" cy="3049673"/>
          </a:xfrm>
          <a:prstGeom prst="rect">
            <a:avLst/>
          </a:prstGeom>
          <a:noFill/>
          <a:ln>
            <a:noFill/>
          </a:ln>
        </p:spPr>
      </p:pic>
      <p:pic>
        <p:nvPicPr>
          <p:cNvPr id="256" name="Google Shape;256;p5"/>
          <p:cNvPicPr preferRelativeResize="0"/>
          <p:nvPr/>
        </p:nvPicPr>
        <p:blipFill rotWithShape="1">
          <a:blip r:embed="rId4">
            <a:alphaModFix/>
          </a:blip>
          <a:srcRect b="0" l="0" r="0" t="0"/>
          <a:stretch/>
        </p:blipFill>
        <p:spPr>
          <a:xfrm>
            <a:off x="6334492" y="445289"/>
            <a:ext cx="3797074" cy="3496962"/>
          </a:xfrm>
          <a:prstGeom prst="rect">
            <a:avLst/>
          </a:prstGeom>
          <a:noFill/>
          <a:ln>
            <a:noFill/>
          </a:ln>
        </p:spPr>
      </p:pic>
      <p:cxnSp>
        <p:nvCxnSpPr>
          <p:cNvPr id="257" name="Google Shape;257;p5"/>
          <p:cNvCxnSpPr/>
          <p:nvPr/>
        </p:nvCxnSpPr>
        <p:spPr>
          <a:xfrm rot="10800000">
            <a:off x="5625650" y="2210025"/>
            <a:ext cx="2062800" cy="884100"/>
          </a:xfrm>
          <a:prstGeom prst="straightConnector1">
            <a:avLst/>
          </a:prstGeom>
          <a:noFill/>
          <a:ln cap="flat" cmpd="sng" w="47625">
            <a:solidFill>
              <a:schemeClr val="accent1"/>
            </a:solidFill>
            <a:prstDash val="solid"/>
            <a:miter lim="800000"/>
            <a:headEnd len="sm" w="sm" type="none"/>
            <a:tailEnd len="med" w="med" type="triangle"/>
          </a:ln>
        </p:spPr>
      </p:cxnSp>
      <p:pic>
        <p:nvPicPr>
          <p:cNvPr id="258" name="Google Shape;258;p5"/>
          <p:cNvPicPr preferRelativeResize="0"/>
          <p:nvPr/>
        </p:nvPicPr>
        <p:blipFill rotWithShape="1">
          <a:blip r:embed="rId5">
            <a:alphaModFix/>
          </a:blip>
          <a:srcRect b="0" l="0" r="0" t="0"/>
          <a:stretch/>
        </p:blipFill>
        <p:spPr>
          <a:xfrm>
            <a:off x="1547274" y="3620798"/>
            <a:ext cx="4028776" cy="3049675"/>
          </a:xfrm>
          <a:prstGeom prst="rect">
            <a:avLst/>
          </a:prstGeom>
          <a:noFill/>
          <a:ln>
            <a:noFill/>
          </a:ln>
        </p:spPr>
      </p:pic>
      <p:cxnSp>
        <p:nvCxnSpPr>
          <p:cNvPr id="259" name="Google Shape;259;p5"/>
          <p:cNvCxnSpPr/>
          <p:nvPr/>
        </p:nvCxnSpPr>
        <p:spPr>
          <a:xfrm flipH="1">
            <a:off x="5813150" y="3013775"/>
            <a:ext cx="2411100" cy="1781400"/>
          </a:xfrm>
          <a:prstGeom prst="straightConnector1">
            <a:avLst/>
          </a:prstGeom>
          <a:noFill/>
          <a:ln cap="flat" cmpd="sng" w="47625">
            <a:solidFill>
              <a:schemeClr val="accent1"/>
            </a:solidFill>
            <a:prstDash val="solid"/>
            <a:miter lim="800000"/>
            <a:headEnd len="sm" w="sm"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9"/>
          <p:cNvPicPr preferRelativeResize="0"/>
          <p:nvPr/>
        </p:nvPicPr>
        <p:blipFill rotWithShape="1">
          <a:blip r:embed="rId3">
            <a:alphaModFix/>
          </a:blip>
          <a:srcRect b="0" l="0" r="0" t="0"/>
          <a:stretch/>
        </p:blipFill>
        <p:spPr>
          <a:xfrm>
            <a:off x="6780124" y="393523"/>
            <a:ext cx="3210811" cy="2957026"/>
          </a:xfrm>
          <a:prstGeom prst="rect">
            <a:avLst/>
          </a:prstGeom>
          <a:noFill/>
          <a:ln>
            <a:noFill/>
          </a:ln>
        </p:spPr>
      </p:pic>
      <p:cxnSp>
        <p:nvCxnSpPr>
          <p:cNvPr id="265" name="Google Shape;265;p9"/>
          <p:cNvCxnSpPr/>
          <p:nvPr/>
        </p:nvCxnSpPr>
        <p:spPr>
          <a:xfrm flipH="1">
            <a:off x="6415827" y="1539761"/>
            <a:ext cx="1518900" cy="1701600"/>
          </a:xfrm>
          <a:prstGeom prst="straightConnector1">
            <a:avLst/>
          </a:prstGeom>
          <a:noFill/>
          <a:ln cap="flat" cmpd="sng" w="47625">
            <a:solidFill>
              <a:schemeClr val="accent1"/>
            </a:solidFill>
            <a:prstDash val="solid"/>
            <a:miter lim="800000"/>
            <a:headEnd len="sm" w="sm" type="none"/>
            <a:tailEnd len="med" w="med" type="triangle"/>
          </a:ln>
        </p:spPr>
      </p:cxnSp>
      <p:pic>
        <p:nvPicPr>
          <p:cNvPr id="266" name="Google Shape;266;p9"/>
          <p:cNvPicPr preferRelativeResize="0"/>
          <p:nvPr/>
        </p:nvPicPr>
        <p:blipFill rotWithShape="1">
          <a:blip r:embed="rId4">
            <a:alphaModFix/>
          </a:blip>
          <a:srcRect b="0" l="0" r="0" t="0"/>
          <a:stretch/>
        </p:blipFill>
        <p:spPr>
          <a:xfrm>
            <a:off x="1585375" y="3417525"/>
            <a:ext cx="4293149" cy="3249800"/>
          </a:xfrm>
          <a:prstGeom prst="rect">
            <a:avLst/>
          </a:prstGeom>
          <a:noFill/>
          <a:ln>
            <a:noFill/>
          </a:ln>
        </p:spPr>
      </p:pic>
      <p:pic>
        <p:nvPicPr>
          <p:cNvPr id="267" name="Google Shape;267;p9"/>
          <p:cNvPicPr preferRelativeResize="0"/>
          <p:nvPr/>
        </p:nvPicPr>
        <p:blipFill rotWithShape="1">
          <a:blip r:embed="rId5">
            <a:alphaModFix/>
          </a:blip>
          <a:srcRect b="0" l="0" r="0" t="0"/>
          <a:stretch/>
        </p:blipFill>
        <p:spPr>
          <a:xfrm>
            <a:off x="1585375" y="143100"/>
            <a:ext cx="4237211" cy="3207451"/>
          </a:xfrm>
          <a:prstGeom prst="rect">
            <a:avLst/>
          </a:prstGeom>
          <a:noFill/>
          <a:ln>
            <a:noFill/>
          </a:ln>
        </p:spPr>
      </p:pic>
      <p:cxnSp>
        <p:nvCxnSpPr>
          <p:cNvPr id="268" name="Google Shape;268;p9"/>
          <p:cNvCxnSpPr>
            <a:endCxn id="267" idx="3"/>
          </p:cNvCxnSpPr>
          <p:nvPr/>
        </p:nvCxnSpPr>
        <p:spPr>
          <a:xfrm flipH="1">
            <a:off x="5822587" y="1148626"/>
            <a:ext cx="1926600" cy="598200"/>
          </a:xfrm>
          <a:prstGeom prst="straightConnector1">
            <a:avLst/>
          </a:prstGeom>
          <a:noFill/>
          <a:ln cap="flat" cmpd="sng" w="47625">
            <a:solidFill>
              <a:schemeClr val="accent1"/>
            </a:solidFill>
            <a:prstDash val="solid"/>
            <a:miter lim="800000"/>
            <a:headEnd len="sm" w="sm"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10b054f29f7_0_529"/>
          <p:cNvSpPr txBox="1"/>
          <p:nvPr>
            <p:ph type="title"/>
          </p:nvPr>
        </p:nvSpPr>
        <p:spPr>
          <a:xfrm>
            <a:off x="788791" y="131700"/>
            <a:ext cx="10578300" cy="6720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99D8"/>
              </a:buClr>
              <a:buSzPts val="4300"/>
              <a:buFont typeface="Arial"/>
              <a:buNone/>
            </a:pPr>
            <a:r>
              <a:rPr lang="en-US" sz="4000">
                <a:solidFill>
                  <a:schemeClr val="dk1"/>
                </a:solidFill>
              </a:rPr>
              <a:t>Validation Scritps for 90% accuracy</a:t>
            </a:r>
            <a:endParaRPr>
              <a:solidFill>
                <a:schemeClr val="dk1"/>
              </a:solidFill>
            </a:endParaRPr>
          </a:p>
        </p:txBody>
      </p:sp>
      <p:pic>
        <p:nvPicPr>
          <p:cNvPr id="274" name="Google Shape;274;g10b054f29f7_0_529"/>
          <p:cNvPicPr preferRelativeResize="0"/>
          <p:nvPr/>
        </p:nvPicPr>
        <p:blipFill rotWithShape="1">
          <a:blip r:embed="rId3">
            <a:alphaModFix/>
          </a:blip>
          <a:srcRect b="0" l="0" r="0" t="0"/>
          <a:stretch/>
        </p:blipFill>
        <p:spPr>
          <a:xfrm>
            <a:off x="980907" y="953405"/>
            <a:ext cx="2798660" cy="2682546"/>
          </a:xfrm>
          <a:prstGeom prst="rect">
            <a:avLst/>
          </a:prstGeom>
          <a:noFill/>
          <a:ln>
            <a:noFill/>
          </a:ln>
        </p:spPr>
      </p:pic>
      <p:sp>
        <p:nvSpPr>
          <p:cNvPr id="275" name="Google Shape;275;g10b054f29f7_0_529"/>
          <p:cNvSpPr txBox="1"/>
          <p:nvPr/>
        </p:nvSpPr>
        <p:spPr>
          <a:xfrm>
            <a:off x="2254749" y="2808513"/>
            <a:ext cx="1592400" cy="400200"/>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A4595"/>
                </a:solidFill>
                <a:latin typeface="Arial"/>
                <a:ea typeface="Arial"/>
                <a:cs typeface="Arial"/>
                <a:sym typeface="Arial"/>
              </a:rPr>
              <a:t>Fort Meyers</a:t>
            </a:r>
            <a:endParaRPr b="0" i="0" sz="1900" u="none" cap="none" strike="noStrike">
              <a:solidFill>
                <a:srgbClr val="000000"/>
              </a:solidFill>
              <a:latin typeface="Arial"/>
              <a:ea typeface="Arial"/>
              <a:cs typeface="Arial"/>
              <a:sym typeface="Arial"/>
            </a:endParaRPr>
          </a:p>
        </p:txBody>
      </p:sp>
      <p:pic>
        <p:nvPicPr>
          <p:cNvPr id="276" name="Google Shape;276;g10b054f29f7_0_529"/>
          <p:cNvPicPr preferRelativeResize="0"/>
          <p:nvPr/>
        </p:nvPicPr>
        <p:blipFill rotWithShape="1">
          <a:blip r:embed="rId4">
            <a:alphaModFix/>
          </a:blip>
          <a:srcRect b="0" l="0" r="0" t="0"/>
          <a:stretch/>
        </p:blipFill>
        <p:spPr>
          <a:xfrm>
            <a:off x="3904517" y="984545"/>
            <a:ext cx="2706605" cy="2682546"/>
          </a:xfrm>
          <a:prstGeom prst="rect">
            <a:avLst/>
          </a:prstGeom>
          <a:noFill/>
          <a:ln>
            <a:noFill/>
          </a:ln>
        </p:spPr>
      </p:pic>
      <p:sp>
        <p:nvSpPr>
          <p:cNvPr id="277" name="Google Shape;277;g10b054f29f7_0_529"/>
          <p:cNvSpPr txBox="1"/>
          <p:nvPr/>
        </p:nvSpPr>
        <p:spPr>
          <a:xfrm>
            <a:off x="5551708" y="2821576"/>
            <a:ext cx="1018500" cy="400200"/>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A4595"/>
                </a:solidFill>
                <a:latin typeface="Arial"/>
                <a:ea typeface="Arial"/>
                <a:cs typeface="Arial"/>
                <a:sym typeface="Arial"/>
              </a:rPr>
              <a:t>Naples</a:t>
            </a:r>
            <a:endParaRPr b="0" i="0" sz="1900" u="none" cap="none" strike="noStrike">
              <a:solidFill>
                <a:srgbClr val="000000"/>
              </a:solidFill>
              <a:latin typeface="Arial"/>
              <a:ea typeface="Arial"/>
              <a:cs typeface="Arial"/>
              <a:sym typeface="Arial"/>
            </a:endParaRPr>
          </a:p>
        </p:txBody>
      </p:sp>
      <p:pic>
        <p:nvPicPr>
          <p:cNvPr id="278" name="Google Shape;278;g10b054f29f7_0_529"/>
          <p:cNvPicPr preferRelativeResize="0"/>
          <p:nvPr/>
        </p:nvPicPr>
        <p:blipFill rotWithShape="1">
          <a:blip r:embed="rId5">
            <a:alphaModFix/>
          </a:blip>
          <a:srcRect b="0" l="0" r="0" t="0"/>
          <a:stretch/>
        </p:blipFill>
        <p:spPr>
          <a:xfrm>
            <a:off x="3856425" y="3667093"/>
            <a:ext cx="2802787" cy="2777910"/>
          </a:xfrm>
          <a:prstGeom prst="rect">
            <a:avLst/>
          </a:prstGeom>
          <a:noFill/>
          <a:ln>
            <a:noFill/>
          </a:ln>
        </p:spPr>
      </p:pic>
      <p:sp>
        <p:nvSpPr>
          <p:cNvPr id="279" name="Google Shape;279;g10b054f29f7_0_529"/>
          <p:cNvSpPr txBox="1"/>
          <p:nvPr/>
        </p:nvSpPr>
        <p:spPr>
          <a:xfrm>
            <a:off x="5325295" y="5606507"/>
            <a:ext cx="1240500" cy="400200"/>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A4595"/>
                </a:solidFill>
                <a:latin typeface="Arial"/>
                <a:ea typeface="Arial"/>
                <a:cs typeface="Arial"/>
                <a:sym typeface="Arial"/>
              </a:rPr>
              <a:t>Vaca Key</a:t>
            </a:r>
            <a:endParaRPr b="0" i="0" sz="1900" u="none" cap="none" strike="noStrike">
              <a:solidFill>
                <a:srgbClr val="000000"/>
              </a:solidFill>
              <a:latin typeface="Arial"/>
              <a:ea typeface="Arial"/>
              <a:cs typeface="Arial"/>
              <a:sym typeface="Arial"/>
            </a:endParaRPr>
          </a:p>
        </p:txBody>
      </p:sp>
      <p:pic>
        <p:nvPicPr>
          <p:cNvPr id="280" name="Google Shape;280;g10b054f29f7_0_529"/>
          <p:cNvPicPr preferRelativeResize="0"/>
          <p:nvPr/>
        </p:nvPicPr>
        <p:blipFill rotWithShape="1">
          <a:blip r:embed="rId6">
            <a:alphaModFix/>
          </a:blip>
          <a:srcRect b="0" l="0" r="0" t="0"/>
          <a:stretch/>
        </p:blipFill>
        <p:spPr>
          <a:xfrm>
            <a:off x="993969" y="3667093"/>
            <a:ext cx="2733702" cy="2713389"/>
          </a:xfrm>
          <a:prstGeom prst="rect">
            <a:avLst/>
          </a:prstGeom>
          <a:noFill/>
          <a:ln>
            <a:noFill/>
          </a:ln>
        </p:spPr>
      </p:pic>
      <p:sp>
        <p:nvSpPr>
          <p:cNvPr id="281" name="Google Shape;281;g10b054f29f7_0_529"/>
          <p:cNvSpPr txBox="1"/>
          <p:nvPr/>
        </p:nvSpPr>
        <p:spPr>
          <a:xfrm>
            <a:off x="2380236" y="5606507"/>
            <a:ext cx="1240500" cy="400200"/>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A4595"/>
                </a:solidFill>
                <a:latin typeface="Arial"/>
                <a:ea typeface="Arial"/>
                <a:cs typeface="Arial"/>
                <a:sym typeface="Arial"/>
              </a:rPr>
              <a:t>Key West</a:t>
            </a:r>
            <a:endParaRPr b="0" i="0" sz="1900" u="none" cap="none" strike="noStrike">
              <a:solidFill>
                <a:srgbClr val="000000"/>
              </a:solidFill>
              <a:latin typeface="Arial"/>
              <a:ea typeface="Arial"/>
              <a:cs typeface="Arial"/>
              <a:sym typeface="Arial"/>
            </a:endParaRPr>
          </a:p>
        </p:txBody>
      </p:sp>
      <p:pic>
        <p:nvPicPr>
          <p:cNvPr id="282" name="Google Shape;282;g10b054f29f7_0_529"/>
          <p:cNvPicPr preferRelativeResize="0"/>
          <p:nvPr/>
        </p:nvPicPr>
        <p:blipFill rotWithShape="1">
          <a:blip r:embed="rId7">
            <a:alphaModFix/>
          </a:blip>
          <a:srcRect b="0" l="0" r="0" t="0"/>
          <a:stretch/>
        </p:blipFill>
        <p:spPr>
          <a:xfrm>
            <a:off x="6787948" y="3502708"/>
            <a:ext cx="4893483" cy="2877757"/>
          </a:xfrm>
          <a:prstGeom prst="rect">
            <a:avLst/>
          </a:prstGeom>
          <a:noFill/>
          <a:ln cap="flat" cmpd="sng" w="19050">
            <a:solidFill>
              <a:schemeClr val="dk1"/>
            </a:solidFill>
            <a:prstDash val="solid"/>
            <a:round/>
            <a:headEnd len="sm" w="sm" type="none"/>
            <a:tailEnd len="sm" w="sm" type="none"/>
          </a:ln>
        </p:spPr>
      </p:pic>
      <p:sp>
        <p:nvSpPr>
          <p:cNvPr id="283" name="Google Shape;283;g10b054f29f7_0_529"/>
          <p:cNvSpPr txBox="1"/>
          <p:nvPr/>
        </p:nvSpPr>
        <p:spPr>
          <a:xfrm>
            <a:off x="8783785" y="2821576"/>
            <a:ext cx="1137600" cy="554100"/>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A4595"/>
                </a:solidFill>
                <a:latin typeface="Arial"/>
                <a:ea typeface="Arial"/>
                <a:cs typeface="Arial"/>
                <a:sym typeface="Arial"/>
              </a:rPr>
              <a:t>Fort Meyers</a:t>
            </a:r>
            <a:endParaRPr b="0" i="0" sz="1900" u="none" cap="none" strike="noStrike">
              <a:solidFill>
                <a:srgbClr val="000000"/>
              </a:solidFill>
              <a:latin typeface="Arial"/>
              <a:ea typeface="Arial"/>
              <a:cs typeface="Arial"/>
              <a:sym typeface="Arial"/>
            </a:endParaRPr>
          </a:p>
        </p:txBody>
      </p:sp>
      <p:sp>
        <p:nvSpPr>
          <p:cNvPr id="284" name="Google Shape;284;g10b054f29f7_0_529"/>
          <p:cNvSpPr txBox="1"/>
          <p:nvPr/>
        </p:nvSpPr>
        <p:spPr>
          <a:xfrm>
            <a:off x="9242571" y="3218141"/>
            <a:ext cx="762000" cy="554100"/>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A4595"/>
                </a:solidFill>
                <a:latin typeface="Arial"/>
                <a:ea typeface="Arial"/>
                <a:cs typeface="Arial"/>
                <a:sym typeface="Arial"/>
              </a:rPr>
              <a:t>Naples</a:t>
            </a:r>
            <a:endParaRPr b="0" i="0" sz="1900" u="none" cap="none" strike="noStrike">
              <a:solidFill>
                <a:srgbClr val="000000"/>
              </a:solidFill>
              <a:latin typeface="Arial"/>
              <a:ea typeface="Arial"/>
              <a:cs typeface="Arial"/>
              <a:sym typeface="Arial"/>
            </a:endParaRPr>
          </a:p>
        </p:txBody>
      </p:sp>
      <p:sp>
        <p:nvSpPr>
          <p:cNvPr id="285" name="Google Shape;285;g10b054f29f7_0_529"/>
          <p:cNvSpPr txBox="1"/>
          <p:nvPr/>
        </p:nvSpPr>
        <p:spPr>
          <a:xfrm>
            <a:off x="9072139" y="4389651"/>
            <a:ext cx="960000" cy="554100"/>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A4595"/>
                </a:solidFill>
                <a:latin typeface="Arial"/>
                <a:ea typeface="Arial"/>
                <a:cs typeface="Arial"/>
                <a:sym typeface="Arial"/>
              </a:rPr>
              <a:t>Key West</a:t>
            </a:r>
            <a:endParaRPr b="0" i="0" sz="1900" u="none" cap="none" strike="noStrike">
              <a:solidFill>
                <a:srgbClr val="000000"/>
              </a:solidFill>
              <a:latin typeface="Arial"/>
              <a:ea typeface="Arial"/>
              <a:cs typeface="Arial"/>
              <a:sym typeface="Arial"/>
            </a:endParaRPr>
          </a:p>
        </p:txBody>
      </p:sp>
      <p:sp>
        <p:nvSpPr>
          <p:cNvPr id="286" name="Google Shape;286;g10b054f29f7_0_529"/>
          <p:cNvSpPr txBox="1"/>
          <p:nvPr/>
        </p:nvSpPr>
        <p:spPr>
          <a:xfrm>
            <a:off x="9568149" y="3998761"/>
            <a:ext cx="937500" cy="554100"/>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A4595"/>
                </a:solidFill>
                <a:latin typeface="Arial"/>
                <a:ea typeface="Arial"/>
                <a:cs typeface="Arial"/>
                <a:sym typeface="Arial"/>
              </a:rPr>
              <a:t>Vaca Key</a:t>
            </a:r>
            <a:endParaRPr b="0" i="0" sz="1900" u="none" cap="none" strike="noStrike">
              <a:solidFill>
                <a:srgbClr val="000000"/>
              </a:solidFill>
              <a:latin typeface="Arial"/>
              <a:ea typeface="Arial"/>
              <a:cs typeface="Arial"/>
              <a:sym typeface="Arial"/>
            </a:endParaRPr>
          </a:p>
        </p:txBody>
      </p:sp>
      <p:sp>
        <p:nvSpPr>
          <p:cNvPr id="287" name="Google Shape;287;g10b054f29f7_0_529"/>
          <p:cNvSpPr txBox="1"/>
          <p:nvPr>
            <p:ph type="title"/>
          </p:nvPr>
        </p:nvSpPr>
        <p:spPr>
          <a:xfrm>
            <a:off x="6659200" y="1097900"/>
            <a:ext cx="5235600" cy="12888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99D8"/>
              </a:buClr>
              <a:buSzPts val="4300"/>
              <a:buFont typeface="Arial"/>
              <a:buNone/>
            </a:pPr>
            <a:r>
              <a:rPr lang="en-US" sz="3000">
                <a:solidFill>
                  <a:schemeClr val="dk1"/>
                </a:solidFill>
              </a:rPr>
              <a:t>Tier 1: General error statistics (U10)</a:t>
            </a:r>
            <a:endParaRPr sz="33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g10b054f29f7_0_547"/>
          <p:cNvPicPr preferRelativeResize="0"/>
          <p:nvPr/>
        </p:nvPicPr>
        <p:blipFill rotWithShape="1">
          <a:blip r:embed="rId3">
            <a:alphaModFix/>
          </a:blip>
          <a:srcRect b="0" l="0" r="0" t="0"/>
          <a:stretch/>
        </p:blipFill>
        <p:spPr>
          <a:xfrm>
            <a:off x="458215" y="904907"/>
            <a:ext cx="5637788" cy="1576783"/>
          </a:xfrm>
          <a:prstGeom prst="rect">
            <a:avLst/>
          </a:prstGeom>
          <a:noFill/>
          <a:ln>
            <a:noFill/>
          </a:ln>
        </p:spPr>
      </p:pic>
      <p:sp>
        <p:nvSpPr>
          <p:cNvPr id="293" name="Google Shape;293;g10b054f29f7_0_547"/>
          <p:cNvSpPr txBox="1"/>
          <p:nvPr>
            <p:ph type="title"/>
          </p:nvPr>
        </p:nvSpPr>
        <p:spPr>
          <a:xfrm>
            <a:off x="788789" y="131700"/>
            <a:ext cx="11146500" cy="6720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99D8"/>
              </a:buClr>
              <a:buSzPts val="4300"/>
              <a:buFont typeface="Arial"/>
              <a:buNone/>
            </a:pPr>
            <a:r>
              <a:rPr lang="en-US" sz="4000">
                <a:solidFill>
                  <a:schemeClr val="dk1"/>
                </a:solidFill>
              </a:rPr>
              <a:t>Tier 2: 90% accuracy with time window (U10)</a:t>
            </a:r>
            <a:endParaRPr>
              <a:solidFill>
                <a:schemeClr val="dk1"/>
              </a:solidFill>
            </a:endParaRPr>
          </a:p>
        </p:txBody>
      </p:sp>
      <p:sp>
        <p:nvSpPr>
          <p:cNvPr id="294" name="Google Shape;294;g10b054f29f7_0_547"/>
          <p:cNvSpPr txBox="1"/>
          <p:nvPr/>
        </p:nvSpPr>
        <p:spPr>
          <a:xfrm>
            <a:off x="4833257" y="3605564"/>
            <a:ext cx="577500" cy="307800"/>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0000"/>
                </a:solidFill>
                <a:latin typeface="Arial"/>
                <a:ea typeface="Arial"/>
                <a:cs typeface="Arial"/>
                <a:sym typeface="Arial"/>
              </a:rPr>
              <a:t>FAIL</a:t>
            </a:r>
            <a:endParaRPr b="0" i="0" sz="1900" u="none" cap="none" strike="noStrike">
              <a:solidFill>
                <a:srgbClr val="000000"/>
              </a:solidFill>
              <a:latin typeface="Arial"/>
              <a:ea typeface="Arial"/>
              <a:cs typeface="Arial"/>
              <a:sym typeface="Arial"/>
            </a:endParaRPr>
          </a:p>
        </p:txBody>
      </p:sp>
      <p:sp>
        <p:nvSpPr>
          <p:cNvPr id="295" name="Google Shape;295;g10b054f29f7_0_547"/>
          <p:cNvSpPr txBox="1"/>
          <p:nvPr/>
        </p:nvSpPr>
        <p:spPr>
          <a:xfrm>
            <a:off x="4949308" y="851607"/>
            <a:ext cx="577500" cy="307800"/>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0000"/>
                </a:solidFill>
                <a:latin typeface="Arial"/>
                <a:ea typeface="Arial"/>
                <a:cs typeface="Arial"/>
                <a:sym typeface="Arial"/>
              </a:rPr>
              <a:t>FAIL</a:t>
            </a:r>
            <a:endParaRPr b="0" i="0" sz="1900" u="none" cap="none" strike="noStrike">
              <a:solidFill>
                <a:srgbClr val="000000"/>
              </a:solidFill>
              <a:latin typeface="Arial"/>
              <a:ea typeface="Arial"/>
              <a:cs typeface="Arial"/>
              <a:sym typeface="Arial"/>
            </a:endParaRPr>
          </a:p>
        </p:txBody>
      </p:sp>
      <p:pic>
        <p:nvPicPr>
          <p:cNvPr id="296" name="Google Shape;296;g10b054f29f7_0_547"/>
          <p:cNvPicPr preferRelativeResize="0"/>
          <p:nvPr/>
        </p:nvPicPr>
        <p:blipFill rotWithShape="1">
          <a:blip r:embed="rId4">
            <a:alphaModFix/>
          </a:blip>
          <a:srcRect b="0" l="0" r="0" t="0"/>
          <a:stretch/>
        </p:blipFill>
        <p:spPr>
          <a:xfrm>
            <a:off x="470264" y="2202697"/>
            <a:ext cx="5625744" cy="1563204"/>
          </a:xfrm>
          <a:prstGeom prst="rect">
            <a:avLst/>
          </a:prstGeom>
          <a:noFill/>
          <a:ln>
            <a:noFill/>
          </a:ln>
        </p:spPr>
      </p:pic>
      <p:cxnSp>
        <p:nvCxnSpPr>
          <p:cNvPr id="297" name="Google Shape;297;g10b054f29f7_0_547"/>
          <p:cNvCxnSpPr/>
          <p:nvPr/>
        </p:nvCxnSpPr>
        <p:spPr>
          <a:xfrm>
            <a:off x="854105" y="2916975"/>
            <a:ext cx="5189700" cy="0"/>
          </a:xfrm>
          <a:prstGeom prst="straightConnector1">
            <a:avLst/>
          </a:prstGeom>
          <a:noFill/>
          <a:ln cap="flat" cmpd="sng" w="25400">
            <a:solidFill>
              <a:srgbClr val="FF0000"/>
            </a:solidFill>
            <a:prstDash val="solid"/>
            <a:round/>
            <a:headEnd len="sm" w="sm" type="none"/>
            <a:tailEnd len="sm" w="sm" type="none"/>
          </a:ln>
        </p:spPr>
      </p:cxnSp>
      <p:pic>
        <p:nvPicPr>
          <p:cNvPr id="298" name="Google Shape;298;g10b054f29f7_0_547"/>
          <p:cNvPicPr preferRelativeResize="0"/>
          <p:nvPr/>
        </p:nvPicPr>
        <p:blipFill rotWithShape="1">
          <a:blip r:embed="rId5">
            <a:alphaModFix/>
          </a:blip>
          <a:srcRect b="0" l="0" r="0" t="0"/>
          <a:stretch/>
        </p:blipFill>
        <p:spPr>
          <a:xfrm>
            <a:off x="470264" y="3496408"/>
            <a:ext cx="5625744" cy="1576640"/>
          </a:xfrm>
          <a:prstGeom prst="rect">
            <a:avLst/>
          </a:prstGeom>
          <a:noFill/>
          <a:ln>
            <a:noFill/>
          </a:ln>
        </p:spPr>
      </p:pic>
      <p:pic>
        <p:nvPicPr>
          <p:cNvPr id="299" name="Google Shape;299;g10b054f29f7_0_547"/>
          <p:cNvPicPr preferRelativeResize="0"/>
          <p:nvPr/>
        </p:nvPicPr>
        <p:blipFill rotWithShape="1">
          <a:blip r:embed="rId6">
            <a:alphaModFix/>
          </a:blip>
          <a:srcRect b="0" l="0" r="0" t="0"/>
          <a:stretch/>
        </p:blipFill>
        <p:spPr>
          <a:xfrm>
            <a:off x="470264" y="4793105"/>
            <a:ext cx="5625744" cy="1576638"/>
          </a:xfrm>
          <a:prstGeom prst="rect">
            <a:avLst/>
          </a:prstGeom>
          <a:noFill/>
          <a:ln>
            <a:noFill/>
          </a:ln>
        </p:spPr>
      </p:pic>
      <p:cxnSp>
        <p:nvCxnSpPr>
          <p:cNvPr id="300" name="Google Shape;300;g10b054f29f7_0_547"/>
          <p:cNvCxnSpPr/>
          <p:nvPr/>
        </p:nvCxnSpPr>
        <p:spPr>
          <a:xfrm>
            <a:off x="854105" y="1405641"/>
            <a:ext cx="5189700" cy="0"/>
          </a:xfrm>
          <a:prstGeom prst="straightConnector1">
            <a:avLst/>
          </a:prstGeom>
          <a:noFill/>
          <a:ln cap="flat" cmpd="sng" w="25400">
            <a:solidFill>
              <a:srgbClr val="FF0000"/>
            </a:solidFill>
            <a:prstDash val="solid"/>
            <a:round/>
            <a:headEnd len="sm" w="sm" type="none"/>
            <a:tailEnd len="sm" w="sm" type="none"/>
          </a:ln>
        </p:spPr>
      </p:cxnSp>
      <p:cxnSp>
        <p:nvCxnSpPr>
          <p:cNvPr id="301" name="Google Shape;301;g10b054f29f7_0_547"/>
          <p:cNvCxnSpPr/>
          <p:nvPr/>
        </p:nvCxnSpPr>
        <p:spPr>
          <a:xfrm>
            <a:off x="854105" y="4338059"/>
            <a:ext cx="5189700" cy="0"/>
          </a:xfrm>
          <a:prstGeom prst="straightConnector1">
            <a:avLst/>
          </a:prstGeom>
          <a:noFill/>
          <a:ln cap="flat" cmpd="sng" w="25400">
            <a:solidFill>
              <a:srgbClr val="FF0000"/>
            </a:solidFill>
            <a:prstDash val="solid"/>
            <a:round/>
            <a:headEnd len="sm" w="sm" type="none"/>
            <a:tailEnd len="sm" w="sm" type="none"/>
          </a:ln>
        </p:spPr>
      </p:cxnSp>
      <p:cxnSp>
        <p:nvCxnSpPr>
          <p:cNvPr id="302" name="Google Shape;302;g10b054f29f7_0_547"/>
          <p:cNvCxnSpPr/>
          <p:nvPr/>
        </p:nvCxnSpPr>
        <p:spPr>
          <a:xfrm>
            <a:off x="854105" y="5498274"/>
            <a:ext cx="5189700" cy="0"/>
          </a:xfrm>
          <a:prstGeom prst="straightConnector1">
            <a:avLst/>
          </a:prstGeom>
          <a:noFill/>
          <a:ln cap="flat" cmpd="sng" w="25400">
            <a:solidFill>
              <a:srgbClr val="FF0000"/>
            </a:solidFill>
            <a:prstDash val="solid"/>
            <a:round/>
            <a:headEnd len="sm" w="sm" type="none"/>
            <a:tailEnd len="sm" w="sm" type="none"/>
          </a:ln>
        </p:spPr>
      </p:cxnSp>
      <p:sp>
        <p:nvSpPr>
          <p:cNvPr id="303" name="Google Shape;303;g10b054f29f7_0_547"/>
          <p:cNvSpPr txBox="1"/>
          <p:nvPr/>
        </p:nvSpPr>
        <p:spPr>
          <a:xfrm>
            <a:off x="4741816" y="2135603"/>
            <a:ext cx="992700" cy="307800"/>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0000"/>
                </a:solidFill>
                <a:latin typeface="Arial"/>
                <a:ea typeface="Arial"/>
                <a:cs typeface="Arial"/>
                <a:sym typeface="Arial"/>
              </a:rPr>
              <a:t>SUCCEED</a:t>
            </a:r>
            <a:endParaRPr b="0" i="0" sz="1900" u="none" cap="none" strike="noStrike">
              <a:solidFill>
                <a:srgbClr val="000000"/>
              </a:solidFill>
              <a:latin typeface="Arial"/>
              <a:ea typeface="Arial"/>
              <a:cs typeface="Arial"/>
              <a:sym typeface="Arial"/>
            </a:endParaRPr>
          </a:p>
        </p:txBody>
      </p:sp>
      <p:sp>
        <p:nvSpPr>
          <p:cNvPr id="304" name="Google Shape;304;g10b054f29f7_0_547"/>
          <p:cNvSpPr txBox="1"/>
          <p:nvPr/>
        </p:nvSpPr>
        <p:spPr>
          <a:xfrm>
            <a:off x="4782517" y="4758783"/>
            <a:ext cx="992700" cy="307800"/>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0000"/>
                </a:solidFill>
                <a:latin typeface="Arial"/>
                <a:ea typeface="Arial"/>
                <a:cs typeface="Arial"/>
                <a:sym typeface="Arial"/>
              </a:rPr>
              <a:t>SUCCEED</a:t>
            </a:r>
            <a:endParaRPr b="0" i="0" sz="1900" u="none" cap="none" strike="noStrike">
              <a:solidFill>
                <a:srgbClr val="000000"/>
              </a:solidFill>
              <a:latin typeface="Arial"/>
              <a:ea typeface="Arial"/>
              <a:cs typeface="Arial"/>
              <a:sym typeface="Arial"/>
            </a:endParaRPr>
          </a:p>
        </p:txBody>
      </p:sp>
      <p:sp>
        <p:nvSpPr>
          <p:cNvPr id="305" name="Google Shape;305;g10b054f29f7_0_547"/>
          <p:cNvSpPr txBox="1"/>
          <p:nvPr/>
        </p:nvSpPr>
        <p:spPr>
          <a:xfrm>
            <a:off x="4949308" y="3432491"/>
            <a:ext cx="577500" cy="307800"/>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0000"/>
                </a:solidFill>
                <a:latin typeface="Arial"/>
                <a:ea typeface="Arial"/>
                <a:cs typeface="Arial"/>
                <a:sym typeface="Arial"/>
              </a:rPr>
              <a:t>FAIL</a:t>
            </a:r>
            <a:endParaRPr b="0" i="0" sz="1900" u="none" cap="none" strike="noStrike">
              <a:solidFill>
                <a:srgbClr val="000000"/>
              </a:solidFill>
              <a:latin typeface="Arial"/>
              <a:ea typeface="Arial"/>
              <a:cs typeface="Arial"/>
              <a:sym typeface="Arial"/>
            </a:endParaRPr>
          </a:p>
        </p:txBody>
      </p:sp>
      <p:pic>
        <p:nvPicPr>
          <p:cNvPr id="306" name="Google Shape;306;g10b054f29f7_0_547"/>
          <p:cNvPicPr preferRelativeResize="0"/>
          <p:nvPr/>
        </p:nvPicPr>
        <p:blipFill rotWithShape="1">
          <a:blip r:embed="rId7">
            <a:alphaModFix/>
          </a:blip>
          <a:srcRect b="0" l="0" r="0" t="0"/>
          <a:stretch/>
        </p:blipFill>
        <p:spPr>
          <a:xfrm>
            <a:off x="6335490" y="933409"/>
            <a:ext cx="5625731" cy="1548731"/>
          </a:xfrm>
          <a:prstGeom prst="rect">
            <a:avLst/>
          </a:prstGeom>
          <a:noFill/>
          <a:ln>
            <a:noFill/>
          </a:ln>
        </p:spPr>
      </p:pic>
      <p:pic>
        <p:nvPicPr>
          <p:cNvPr id="307" name="Google Shape;307;g10b054f29f7_0_547"/>
          <p:cNvPicPr preferRelativeResize="0"/>
          <p:nvPr/>
        </p:nvPicPr>
        <p:blipFill rotWithShape="1">
          <a:blip r:embed="rId8">
            <a:alphaModFix/>
          </a:blip>
          <a:srcRect b="0" l="0" r="0" t="0"/>
          <a:stretch/>
        </p:blipFill>
        <p:spPr>
          <a:xfrm>
            <a:off x="6335488" y="2212541"/>
            <a:ext cx="5625737" cy="1546746"/>
          </a:xfrm>
          <a:prstGeom prst="rect">
            <a:avLst/>
          </a:prstGeom>
          <a:noFill/>
          <a:ln>
            <a:noFill/>
          </a:ln>
        </p:spPr>
      </p:pic>
      <p:pic>
        <p:nvPicPr>
          <p:cNvPr id="308" name="Google Shape;308;g10b054f29f7_0_547"/>
          <p:cNvPicPr preferRelativeResize="0"/>
          <p:nvPr/>
        </p:nvPicPr>
        <p:blipFill rotWithShape="1">
          <a:blip r:embed="rId9">
            <a:alphaModFix/>
          </a:blip>
          <a:srcRect b="0" l="0" r="0" t="0"/>
          <a:stretch/>
        </p:blipFill>
        <p:spPr>
          <a:xfrm>
            <a:off x="6290092" y="3495419"/>
            <a:ext cx="5671138" cy="1553553"/>
          </a:xfrm>
          <a:prstGeom prst="rect">
            <a:avLst/>
          </a:prstGeom>
          <a:noFill/>
          <a:ln>
            <a:noFill/>
          </a:ln>
        </p:spPr>
      </p:pic>
      <p:pic>
        <p:nvPicPr>
          <p:cNvPr id="309" name="Google Shape;309;g10b054f29f7_0_547"/>
          <p:cNvPicPr preferRelativeResize="0"/>
          <p:nvPr/>
        </p:nvPicPr>
        <p:blipFill rotWithShape="1">
          <a:blip r:embed="rId10">
            <a:alphaModFix/>
          </a:blip>
          <a:srcRect b="0" l="0" r="0" t="0"/>
          <a:stretch/>
        </p:blipFill>
        <p:spPr>
          <a:xfrm>
            <a:off x="6263965" y="4788183"/>
            <a:ext cx="5671138" cy="1559227"/>
          </a:xfrm>
          <a:prstGeom prst="rect">
            <a:avLst/>
          </a:prstGeom>
          <a:noFill/>
          <a:ln>
            <a:noFill/>
          </a:ln>
        </p:spPr>
      </p:pic>
      <p:sp>
        <p:nvSpPr>
          <p:cNvPr id="310" name="Google Shape;310;g10b054f29f7_0_547"/>
          <p:cNvSpPr txBox="1"/>
          <p:nvPr/>
        </p:nvSpPr>
        <p:spPr>
          <a:xfrm>
            <a:off x="10742257" y="851607"/>
            <a:ext cx="992700" cy="307800"/>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0000"/>
                </a:solidFill>
                <a:latin typeface="Arial"/>
                <a:ea typeface="Arial"/>
                <a:cs typeface="Arial"/>
                <a:sym typeface="Arial"/>
              </a:rPr>
              <a:t>SUCCEED</a:t>
            </a:r>
            <a:endParaRPr b="0" i="0" sz="1900" u="none" cap="none" strike="noStrike">
              <a:solidFill>
                <a:srgbClr val="000000"/>
              </a:solidFill>
              <a:latin typeface="Arial"/>
              <a:ea typeface="Arial"/>
              <a:cs typeface="Arial"/>
              <a:sym typeface="Arial"/>
            </a:endParaRPr>
          </a:p>
        </p:txBody>
      </p:sp>
      <p:sp>
        <p:nvSpPr>
          <p:cNvPr id="311" name="Google Shape;311;g10b054f29f7_0_547"/>
          <p:cNvSpPr txBox="1"/>
          <p:nvPr/>
        </p:nvSpPr>
        <p:spPr>
          <a:xfrm>
            <a:off x="10728958" y="2142339"/>
            <a:ext cx="992700" cy="307800"/>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0000"/>
                </a:solidFill>
                <a:latin typeface="Arial"/>
                <a:ea typeface="Arial"/>
                <a:cs typeface="Arial"/>
                <a:sym typeface="Arial"/>
              </a:rPr>
              <a:t>SUCCEED</a:t>
            </a:r>
            <a:endParaRPr b="0" i="0" sz="1900" u="none" cap="none" strike="noStrike">
              <a:solidFill>
                <a:srgbClr val="000000"/>
              </a:solidFill>
              <a:latin typeface="Arial"/>
              <a:ea typeface="Arial"/>
              <a:cs typeface="Arial"/>
              <a:sym typeface="Arial"/>
            </a:endParaRPr>
          </a:p>
        </p:txBody>
      </p:sp>
      <p:sp>
        <p:nvSpPr>
          <p:cNvPr id="312" name="Google Shape;312;g10b054f29f7_0_547"/>
          <p:cNvSpPr txBox="1"/>
          <p:nvPr/>
        </p:nvSpPr>
        <p:spPr>
          <a:xfrm>
            <a:off x="10728958" y="4753620"/>
            <a:ext cx="992700" cy="307800"/>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0000"/>
                </a:solidFill>
                <a:latin typeface="Arial"/>
                <a:ea typeface="Arial"/>
                <a:cs typeface="Arial"/>
                <a:sym typeface="Arial"/>
              </a:rPr>
              <a:t>SUCCEED</a:t>
            </a:r>
            <a:endParaRPr b="0" i="0" sz="1900" u="none" cap="none" strike="noStrike">
              <a:solidFill>
                <a:srgbClr val="000000"/>
              </a:solidFill>
              <a:latin typeface="Arial"/>
              <a:ea typeface="Arial"/>
              <a:cs typeface="Arial"/>
              <a:sym typeface="Arial"/>
            </a:endParaRPr>
          </a:p>
        </p:txBody>
      </p:sp>
      <p:sp>
        <p:nvSpPr>
          <p:cNvPr id="313" name="Google Shape;313;g10b054f29f7_0_547"/>
          <p:cNvSpPr txBox="1"/>
          <p:nvPr/>
        </p:nvSpPr>
        <p:spPr>
          <a:xfrm>
            <a:off x="10936451" y="3429000"/>
            <a:ext cx="577500" cy="307800"/>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0000"/>
                </a:solidFill>
                <a:latin typeface="Arial"/>
                <a:ea typeface="Arial"/>
                <a:cs typeface="Arial"/>
                <a:sym typeface="Arial"/>
              </a:rPr>
              <a:t>FAIL</a:t>
            </a:r>
            <a:endParaRPr b="0" i="0" sz="1900" u="none" cap="none" strike="noStrike">
              <a:solidFill>
                <a:srgbClr val="000000"/>
              </a:solidFill>
              <a:latin typeface="Arial"/>
              <a:ea typeface="Arial"/>
              <a:cs typeface="Arial"/>
              <a:sym typeface="Arial"/>
            </a:endParaRPr>
          </a:p>
        </p:txBody>
      </p:sp>
      <p:grpSp>
        <p:nvGrpSpPr>
          <p:cNvPr id="314" name="Google Shape;314;g10b054f29f7_0_547"/>
          <p:cNvGrpSpPr/>
          <p:nvPr/>
        </p:nvGrpSpPr>
        <p:grpSpPr>
          <a:xfrm>
            <a:off x="2528516" y="1122403"/>
            <a:ext cx="2552100" cy="4884475"/>
            <a:chOff x="2528515" y="1122403"/>
            <a:chExt cx="2552100" cy="4884475"/>
          </a:xfrm>
        </p:grpSpPr>
        <p:sp>
          <p:nvSpPr>
            <p:cNvPr id="315" name="Google Shape;315;g10b054f29f7_0_547"/>
            <p:cNvSpPr/>
            <p:nvPr/>
          </p:nvSpPr>
          <p:spPr>
            <a:xfrm flipH="1" rot="10800000">
              <a:off x="2528515" y="5012678"/>
              <a:ext cx="2552100" cy="994200"/>
            </a:xfrm>
            <a:prstGeom prst="rect">
              <a:avLst/>
            </a:prstGeom>
            <a:solidFill>
              <a:srgbClr val="D8D8D8">
                <a:alpha val="56470"/>
              </a:srgbClr>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16" name="Google Shape;316;g10b054f29f7_0_547"/>
            <p:cNvSpPr/>
            <p:nvPr/>
          </p:nvSpPr>
          <p:spPr>
            <a:xfrm flipH="1" rot="10800000">
              <a:off x="2528515" y="3715983"/>
              <a:ext cx="2552100" cy="994200"/>
            </a:xfrm>
            <a:prstGeom prst="rect">
              <a:avLst/>
            </a:prstGeom>
            <a:solidFill>
              <a:srgbClr val="D8D8D8">
                <a:alpha val="56470"/>
              </a:srgbClr>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17" name="Google Shape;317;g10b054f29f7_0_547"/>
            <p:cNvSpPr/>
            <p:nvPr/>
          </p:nvSpPr>
          <p:spPr>
            <a:xfrm flipH="1" rot="10800000">
              <a:off x="2528515" y="2424956"/>
              <a:ext cx="2552100" cy="997800"/>
            </a:xfrm>
            <a:prstGeom prst="rect">
              <a:avLst/>
            </a:prstGeom>
            <a:solidFill>
              <a:srgbClr val="D8D8D8">
                <a:alpha val="56470"/>
              </a:srgbClr>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18" name="Google Shape;318;g10b054f29f7_0_547"/>
            <p:cNvSpPr/>
            <p:nvPr/>
          </p:nvSpPr>
          <p:spPr>
            <a:xfrm flipH="1" rot="10800000">
              <a:off x="2528515" y="1122403"/>
              <a:ext cx="2552100" cy="997800"/>
            </a:xfrm>
            <a:prstGeom prst="rect">
              <a:avLst/>
            </a:prstGeom>
            <a:solidFill>
              <a:srgbClr val="D8D8D8">
                <a:alpha val="56470"/>
              </a:srgbClr>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500"/>
                                        <p:tgtEl>
                                          <p:spTgt spid="3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11"/>
          <p:cNvPicPr preferRelativeResize="0"/>
          <p:nvPr/>
        </p:nvPicPr>
        <p:blipFill rotWithShape="1">
          <a:blip r:embed="rId3">
            <a:alphaModFix/>
          </a:blip>
          <a:srcRect b="0" l="0" r="0" t="0"/>
          <a:stretch/>
        </p:blipFill>
        <p:spPr>
          <a:xfrm>
            <a:off x="281008" y="691978"/>
            <a:ext cx="7884457" cy="5968314"/>
          </a:xfrm>
          <a:prstGeom prst="rect">
            <a:avLst/>
          </a:prstGeom>
          <a:noFill/>
          <a:ln>
            <a:noFill/>
          </a:ln>
        </p:spPr>
      </p:pic>
      <p:pic>
        <p:nvPicPr>
          <p:cNvPr id="324" name="Google Shape;324;p11"/>
          <p:cNvPicPr preferRelativeResize="0"/>
          <p:nvPr/>
        </p:nvPicPr>
        <p:blipFill rotWithShape="1">
          <a:blip r:embed="rId4">
            <a:alphaModFix/>
          </a:blip>
          <a:srcRect b="0" l="0" r="0" t="0"/>
          <a:stretch/>
        </p:blipFill>
        <p:spPr>
          <a:xfrm>
            <a:off x="4730737" y="4165490"/>
            <a:ext cx="5488354" cy="1975818"/>
          </a:xfrm>
          <a:prstGeom prst="rect">
            <a:avLst/>
          </a:prstGeom>
          <a:noFill/>
          <a:ln>
            <a:noFill/>
          </a:ln>
        </p:spPr>
      </p:pic>
      <p:sp>
        <p:nvSpPr>
          <p:cNvPr id="325" name="Google Shape;325;p11"/>
          <p:cNvSpPr txBox="1"/>
          <p:nvPr/>
        </p:nvSpPr>
        <p:spPr>
          <a:xfrm>
            <a:off x="8025893" y="1091961"/>
            <a:ext cx="3954162" cy="255454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RED – LES USING HWRF FORCING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BLUE – LES USING HRRR FORCING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BLACK – OBSERVATIONS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6-MINS INTERVAL  DATA &amp; MODEL VALIDATIONS</a:t>
            </a:r>
            <a:endParaRPr b="0" i="0" sz="1400" u="none" cap="none" strike="noStrike">
              <a:solidFill>
                <a:srgbClr val="000000"/>
              </a:solidFill>
              <a:latin typeface="Arial"/>
              <a:ea typeface="Arial"/>
              <a:cs typeface="Arial"/>
              <a:sym typeface="Arial"/>
            </a:endParaRPr>
          </a:p>
        </p:txBody>
      </p:sp>
      <p:sp>
        <p:nvSpPr>
          <p:cNvPr id="326" name="Google Shape;326;p11"/>
          <p:cNvSpPr txBox="1"/>
          <p:nvPr/>
        </p:nvSpPr>
        <p:spPr>
          <a:xfrm>
            <a:off x="4050482" y="6334780"/>
            <a:ext cx="767799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WIND GUST 6-MINS INTERVAL OBS DATA &amp; MODEL </a:t>
            </a:r>
            <a:endParaRPr b="0" i="0" sz="1400" u="none" cap="none" strike="noStrike">
              <a:solidFill>
                <a:srgbClr val="000000"/>
              </a:solidFill>
              <a:latin typeface="Arial"/>
              <a:ea typeface="Arial"/>
              <a:cs typeface="Arial"/>
              <a:sym typeface="Arial"/>
            </a:endParaRPr>
          </a:p>
        </p:txBody>
      </p:sp>
      <p:cxnSp>
        <p:nvCxnSpPr>
          <p:cNvPr id="327" name="Google Shape;327;p11"/>
          <p:cNvCxnSpPr/>
          <p:nvPr/>
        </p:nvCxnSpPr>
        <p:spPr>
          <a:xfrm>
            <a:off x="3188043" y="3534032"/>
            <a:ext cx="3472249" cy="1124465"/>
          </a:xfrm>
          <a:prstGeom prst="straightConnector1">
            <a:avLst/>
          </a:prstGeom>
          <a:noFill/>
          <a:ln cap="flat" cmpd="sng" w="9525">
            <a:solidFill>
              <a:schemeClr val="accent1"/>
            </a:solidFill>
            <a:prstDash val="solid"/>
            <a:miter lim="800000"/>
            <a:headEnd len="sm" w="sm" type="none"/>
            <a:tailEnd len="med" w="med" type="triangle"/>
          </a:ln>
        </p:spPr>
      </p:cxnSp>
      <p:cxnSp>
        <p:nvCxnSpPr>
          <p:cNvPr id="328" name="Google Shape;328;p11"/>
          <p:cNvCxnSpPr/>
          <p:nvPr/>
        </p:nvCxnSpPr>
        <p:spPr>
          <a:xfrm flipH="1">
            <a:off x="6214183" y="3646506"/>
            <a:ext cx="112476" cy="554752"/>
          </a:xfrm>
          <a:prstGeom prst="straightConnector1">
            <a:avLst/>
          </a:prstGeom>
          <a:noFill/>
          <a:ln cap="flat" cmpd="sng" w="9525">
            <a:solidFill>
              <a:schemeClr val="accent1"/>
            </a:solidFill>
            <a:prstDash val="solid"/>
            <a:miter lim="800000"/>
            <a:headEnd len="sm" w="sm" type="none"/>
            <a:tailEnd len="med" w="med" type="triangle"/>
          </a:ln>
        </p:spPr>
      </p:cxnSp>
      <p:cxnSp>
        <p:nvCxnSpPr>
          <p:cNvPr id="329" name="Google Shape;329;p11"/>
          <p:cNvCxnSpPr/>
          <p:nvPr/>
        </p:nvCxnSpPr>
        <p:spPr>
          <a:xfrm>
            <a:off x="4013412" y="5379436"/>
            <a:ext cx="4152053" cy="391169"/>
          </a:xfrm>
          <a:prstGeom prst="straightConnector1">
            <a:avLst/>
          </a:prstGeom>
          <a:noFill/>
          <a:ln cap="flat" cmpd="sng" w="9525">
            <a:solidFill>
              <a:schemeClr val="accent1"/>
            </a:solidFill>
            <a:prstDash val="solid"/>
            <a:miter lim="800000"/>
            <a:headEnd len="sm" w="sm" type="none"/>
            <a:tailEnd len="med" w="med" type="triangle"/>
          </a:ln>
        </p:spPr>
      </p:cxnSp>
      <p:sp>
        <p:nvSpPr>
          <p:cNvPr id="330" name="Google Shape;330;p11"/>
          <p:cNvSpPr txBox="1"/>
          <p:nvPr/>
        </p:nvSpPr>
        <p:spPr>
          <a:xfrm>
            <a:off x="2178490" y="10"/>
            <a:ext cx="53124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3600" u="none" cap="none" strike="noStrike">
                <a:solidFill>
                  <a:schemeClr val="dk1"/>
                </a:solidFill>
                <a:latin typeface="Calibri"/>
                <a:ea typeface="Calibri"/>
                <a:cs typeface="Calibri"/>
                <a:sym typeface="Calibri"/>
              </a:rPr>
              <a:t>HURRICANE MICHAEL 2018</a:t>
            </a:r>
            <a:endParaRPr b="0" i="0" sz="26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g10b054f29f7_0_686"/>
          <p:cNvPicPr preferRelativeResize="0"/>
          <p:nvPr/>
        </p:nvPicPr>
        <p:blipFill rotWithShape="1">
          <a:blip r:embed="rId3">
            <a:alphaModFix/>
          </a:blip>
          <a:srcRect b="0" l="0" r="0" t="0"/>
          <a:stretch/>
        </p:blipFill>
        <p:spPr>
          <a:xfrm>
            <a:off x="6046646" y="1243929"/>
            <a:ext cx="5998222" cy="4477426"/>
          </a:xfrm>
          <a:prstGeom prst="rect">
            <a:avLst/>
          </a:prstGeom>
          <a:noFill/>
          <a:ln>
            <a:noFill/>
          </a:ln>
        </p:spPr>
      </p:pic>
      <p:pic>
        <p:nvPicPr>
          <p:cNvPr id="336" name="Google Shape;336;g10b054f29f7_0_686"/>
          <p:cNvPicPr preferRelativeResize="0"/>
          <p:nvPr/>
        </p:nvPicPr>
        <p:blipFill rotWithShape="1">
          <a:blip r:embed="rId4">
            <a:alphaModFix/>
          </a:blip>
          <a:srcRect b="0" l="0" r="0" t="0"/>
          <a:stretch/>
        </p:blipFill>
        <p:spPr>
          <a:xfrm>
            <a:off x="430749" y="1159630"/>
            <a:ext cx="4672851" cy="5483233"/>
          </a:xfrm>
          <a:prstGeom prst="rect">
            <a:avLst/>
          </a:prstGeom>
          <a:noFill/>
          <a:ln>
            <a:noFill/>
          </a:ln>
        </p:spPr>
      </p:pic>
      <p:sp>
        <p:nvSpPr>
          <p:cNvPr id="337" name="Google Shape;337;g10b054f29f7_0_686"/>
          <p:cNvSpPr/>
          <p:nvPr/>
        </p:nvSpPr>
        <p:spPr>
          <a:xfrm>
            <a:off x="1419825" y="2607950"/>
            <a:ext cx="2033100" cy="2110200"/>
          </a:xfrm>
          <a:prstGeom prst="ellipse">
            <a:avLst/>
          </a:prstGeom>
          <a:noFill/>
          <a:ln cap="flat" cmpd="sng" w="571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 name="Google Shape;338;g10b054f29f7_0_686"/>
          <p:cNvSpPr txBox="1"/>
          <p:nvPr/>
        </p:nvSpPr>
        <p:spPr>
          <a:xfrm>
            <a:off x="2875203" y="874614"/>
            <a:ext cx="1537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HWRF/LES Eye</a:t>
            </a:r>
            <a:endParaRPr/>
          </a:p>
        </p:txBody>
      </p:sp>
      <p:cxnSp>
        <p:nvCxnSpPr>
          <p:cNvPr id="339" name="Google Shape;339;g10b054f29f7_0_686"/>
          <p:cNvCxnSpPr>
            <a:stCxn id="337" idx="0"/>
          </p:cNvCxnSpPr>
          <p:nvPr/>
        </p:nvCxnSpPr>
        <p:spPr>
          <a:xfrm flipH="1" rot="10800000">
            <a:off x="2436375" y="1339550"/>
            <a:ext cx="716700" cy="1268400"/>
          </a:xfrm>
          <a:prstGeom prst="straightConnector1">
            <a:avLst/>
          </a:prstGeom>
          <a:noFill/>
          <a:ln cap="flat" cmpd="sng" w="53975">
            <a:solidFill>
              <a:schemeClr val="accent1"/>
            </a:solidFill>
            <a:prstDash val="solid"/>
            <a:miter lim="800000"/>
            <a:headEnd len="sm" w="sm" type="none"/>
            <a:tailEnd len="med" w="med" type="triangle"/>
          </a:ln>
        </p:spPr>
      </p:cxnSp>
      <p:cxnSp>
        <p:nvCxnSpPr>
          <p:cNvPr id="340" name="Google Shape;340;g10b054f29f7_0_686"/>
          <p:cNvCxnSpPr>
            <a:stCxn id="341" idx="5"/>
          </p:cNvCxnSpPr>
          <p:nvPr/>
        </p:nvCxnSpPr>
        <p:spPr>
          <a:xfrm>
            <a:off x="3030052" y="3973651"/>
            <a:ext cx="2275800" cy="1658700"/>
          </a:xfrm>
          <a:prstGeom prst="straightConnector1">
            <a:avLst/>
          </a:prstGeom>
          <a:noFill/>
          <a:ln cap="flat" cmpd="sng" w="60325">
            <a:solidFill>
              <a:schemeClr val="accent1"/>
            </a:solidFill>
            <a:prstDash val="solid"/>
            <a:miter lim="800000"/>
            <a:headEnd len="sm" w="sm" type="none"/>
            <a:tailEnd len="med" w="med" type="triangle"/>
          </a:ln>
        </p:spPr>
      </p:cxnSp>
      <p:sp>
        <p:nvSpPr>
          <p:cNvPr id="342" name="Google Shape;342;g10b054f29f7_0_686"/>
          <p:cNvSpPr txBox="1"/>
          <p:nvPr/>
        </p:nvSpPr>
        <p:spPr>
          <a:xfrm>
            <a:off x="824089" y="6026713"/>
            <a:ext cx="4279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Model Reflectivity dBZ Domain 2 (90 meter)</a:t>
            </a:r>
            <a:endParaRPr/>
          </a:p>
        </p:txBody>
      </p:sp>
      <p:sp>
        <p:nvSpPr>
          <p:cNvPr id="343" name="Google Shape;343;g10b054f29f7_0_686"/>
          <p:cNvSpPr txBox="1"/>
          <p:nvPr/>
        </p:nvSpPr>
        <p:spPr>
          <a:xfrm>
            <a:off x="5238753" y="5721347"/>
            <a:ext cx="1460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Observed Eye</a:t>
            </a:r>
            <a:endParaRPr/>
          </a:p>
        </p:txBody>
      </p:sp>
      <p:cxnSp>
        <p:nvCxnSpPr>
          <p:cNvPr id="344" name="Google Shape;344;g10b054f29f7_0_686"/>
          <p:cNvCxnSpPr>
            <a:endCxn id="343" idx="3"/>
          </p:cNvCxnSpPr>
          <p:nvPr/>
        </p:nvCxnSpPr>
        <p:spPr>
          <a:xfrm flipH="1">
            <a:off x="6699453" y="4125497"/>
            <a:ext cx="3426900" cy="1780500"/>
          </a:xfrm>
          <a:prstGeom prst="straightConnector1">
            <a:avLst/>
          </a:prstGeom>
          <a:noFill/>
          <a:ln cap="flat" cmpd="sng" w="38100">
            <a:solidFill>
              <a:srgbClr val="FF0000"/>
            </a:solidFill>
            <a:prstDash val="solid"/>
            <a:round/>
            <a:headEnd len="med" w="med" type="none"/>
            <a:tailEnd len="med" w="med" type="triangle"/>
          </a:ln>
        </p:spPr>
      </p:cxnSp>
      <p:sp>
        <p:nvSpPr>
          <p:cNvPr id="341" name="Google Shape;341;g10b054f29f7_0_686"/>
          <p:cNvSpPr/>
          <p:nvPr/>
        </p:nvSpPr>
        <p:spPr>
          <a:xfrm>
            <a:off x="2518176" y="3428999"/>
            <a:ext cx="599700" cy="638100"/>
          </a:xfrm>
          <a:prstGeom prst="ellipse">
            <a:avLst/>
          </a:prstGeom>
          <a:noFill/>
          <a:ln cap="flat" cmpd="sng" w="66675">
            <a:solidFill>
              <a:srgbClr val="002060">
                <a:alpha val="9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5" name="Google Shape;345;g10b054f29f7_0_686"/>
          <p:cNvSpPr txBox="1"/>
          <p:nvPr>
            <p:ph type="title"/>
          </p:nvPr>
        </p:nvSpPr>
        <p:spPr>
          <a:xfrm>
            <a:off x="788791" y="131700"/>
            <a:ext cx="10578300" cy="6720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99D8"/>
              </a:buClr>
              <a:buSzPts val="4300"/>
              <a:buFont typeface="Arial"/>
              <a:buNone/>
            </a:pPr>
            <a:r>
              <a:rPr lang="en-US" sz="4000"/>
              <a:t>CHALLENGES </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g10b054f29f7_0_960"/>
          <p:cNvPicPr preferRelativeResize="0"/>
          <p:nvPr/>
        </p:nvPicPr>
        <p:blipFill rotWithShape="1">
          <a:blip r:embed="rId3">
            <a:alphaModFix/>
          </a:blip>
          <a:srcRect b="0" l="0" r="0" t="0"/>
          <a:stretch/>
        </p:blipFill>
        <p:spPr>
          <a:xfrm>
            <a:off x="212323" y="852257"/>
            <a:ext cx="4962616" cy="4962616"/>
          </a:xfrm>
          <a:prstGeom prst="rect">
            <a:avLst/>
          </a:prstGeom>
          <a:noFill/>
          <a:ln>
            <a:noFill/>
          </a:ln>
        </p:spPr>
      </p:pic>
      <p:sp>
        <p:nvSpPr>
          <p:cNvPr id="351" name="Google Shape;351;g10b054f29f7_0_960"/>
          <p:cNvSpPr txBox="1"/>
          <p:nvPr/>
        </p:nvSpPr>
        <p:spPr>
          <a:xfrm>
            <a:off x="2556769" y="559293"/>
            <a:ext cx="765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HWRF</a:t>
            </a:r>
            <a:endParaRPr/>
          </a:p>
        </p:txBody>
      </p:sp>
      <p:sp>
        <p:nvSpPr>
          <p:cNvPr id="352" name="Google Shape;352;g10b054f29f7_0_960"/>
          <p:cNvSpPr txBox="1"/>
          <p:nvPr/>
        </p:nvSpPr>
        <p:spPr>
          <a:xfrm>
            <a:off x="8282866" y="559293"/>
            <a:ext cx="704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HRRR</a:t>
            </a:r>
            <a:endParaRPr/>
          </a:p>
        </p:txBody>
      </p:sp>
      <p:sp>
        <p:nvSpPr>
          <p:cNvPr id="353" name="Google Shape;353;g10b054f29f7_0_960"/>
          <p:cNvSpPr txBox="1"/>
          <p:nvPr/>
        </p:nvSpPr>
        <p:spPr>
          <a:xfrm>
            <a:off x="4647267" y="275208"/>
            <a:ext cx="2271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1700 UTC 10 Oct 2018</a:t>
            </a:r>
            <a:endParaRPr/>
          </a:p>
        </p:txBody>
      </p:sp>
      <p:pic>
        <p:nvPicPr>
          <p:cNvPr id="354" name="Google Shape;354;g10b054f29f7_0_960"/>
          <p:cNvPicPr preferRelativeResize="0"/>
          <p:nvPr/>
        </p:nvPicPr>
        <p:blipFill rotWithShape="1">
          <a:blip r:embed="rId4">
            <a:alphaModFix/>
          </a:blip>
          <a:srcRect b="0" l="0" r="0" t="0"/>
          <a:stretch/>
        </p:blipFill>
        <p:spPr>
          <a:xfrm>
            <a:off x="5783186" y="928624"/>
            <a:ext cx="4893051" cy="48930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g10b054f29f7_0_773"/>
          <p:cNvSpPr/>
          <p:nvPr/>
        </p:nvSpPr>
        <p:spPr>
          <a:xfrm>
            <a:off x="5977217" y="3244334"/>
            <a:ext cx="237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a:p>
        </p:txBody>
      </p:sp>
      <p:sp>
        <p:nvSpPr>
          <p:cNvPr id="360" name="Google Shape;360;g10b054f29f7_0_773"/>
          <p:cNvSpPr/>
          <p:nvPr/>
        </p:nvSpPr>
        <p:spPr>
          <a:xfrm>
            <a:off x="5977217" y="3244334"/>
            <a:ext cx="237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a:p>
        </p:txBody>
      </p:sp>
      <p:pic>
        <p:nvPicPr>
          <p:cNvPr id="361" name="Google Shape;361;g10b054f29f7_0_773"/>
          <p:cNvPicPr preferRelativeResize="0"/>
          <p:nvPr>
            <p:ph idx="1" type="body"/>
          </p:nvPr>
        </p:nvPicPr>
        <p:blipFill rotWithShape="1">
          <a:blip r:embed="rId3">
            <a:alphaModFix/>
          </a:blip>
          <a:srcRect b="0" l="0" r="0" t="0"/>
          <a:stretch/>
        </p:blipFill>
        <p:spPr>
          <a:xfrm>
            <a:off x="7587523" y="870758"/>
            <a:ext cx="4344600" cy="4280100"/>
          </a:xfrm>
          <a:prstGeom prst="rect">
            <a:avLst/>
          </a:prstGeom>
          <a:noFill/>
          <a:ln>
            <a:noFill/>
          </a:ln>
        </p:spPr>
      </p:pic>
      <p:pic>
        <p:nvPicPr>
          <p:cNvPr id="362" name="Google Shape;362;g10b054f29f7_0_773"/>
          <p:cNvPicPr preferRelativeResize="0"/>
          <p:nvPr/>
        </p:nvPicPr>
        <p:blipFill rotWithShape="1">
          <a:blip r:embed="rId4">
            <a:alphaModFix/>
          </a:blip>
          <a:srcRect b="0" l="0" r="0" t="0"/>
          <a:stretch/>
        </p:blipFill>
        <p:spPr>
          <a:xfrm>
            <a:off x="0" y="870758"/>
            <a:ext cx="3881112" cy="4520856"/>
          </a:xfrm>
          <a:prstGeom prst="rect">
            <a:avLst/>
          </a:prstGeom>
          <a:noFill/>
          <a:ln>
            <a:noFill/>
          </a:ln>
        </p:spPr>
      </p:pic>
      <p:pic>
        <p:nvPicPr>
          <p:cNvPr id="363" name="Google Shape;363;g10b054f29f7_0_773"/>
          <p:cNvPicPr preferRelativeResize="0"/>
          <p:nvPr/>
        </p:nvPicPr>
        <p:blipFill rotWithShape="1">
          <a:blip r:embed="rId5">
            <a:alphaModFix/>
          </a:blip>
          <a:srcRect b="0" l="0" r="0" t="0"/>
          <a:stretch/>
        </p:blipFill>
        <p:spPr>
          <a:xfrm>
            <a:off x="3752217" y="870758"/>
            <a:ext cx="3964312" cy="4520857"/>
          </a:xfrm>
          <a:prstGeom prst="rect">
            <a:avLst/>
          </a:prstGeom>
          <a:noFill/>
          <a:ln>
            <a:noFill/>
          </a:ln>
        </p:spPr>
      </p:pic>
      <p:sp>
        <p:nvSpPr>
          <p:cNvPr id="364" name="Google Shape;364;g10b054f29f7_0_773"/>
          <p:cNvSpPr txBox="1"/>
          <p:nvPr/>
        </p:nvSpPr>
        <p:spPr>
          <a:xfrm>
            <a:off x="3052119" y="345989"/>
            <a:ext cx="2334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2400 UTC 17 OCT 2021</a:t>
            </a:r>
            <a:endParaRPr/>
          </a:p>
        </p:txBody>
      </p:sp>
      <p:sp>
        <p:nvSpPr>
          <p:cNvPr id="365" name="Google Shape;365;g10b054f29f7_0_773"/>
          <p:cNvSpPr txBox="1"/>
          <p:nvPr/>
        </p:nvSpPr>
        <p:spPr>
          <a:xfrm>
            <a:off x="1804068" y="715325"/>
            <a:ext cx="1248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LES_HWRF</a:t>
            </a:r>
            <a:endParaRPr/>
          </a:p>
        </p:txBody>
      </p:sp>
      <p:sp>
        <p:nvSpPr>
          <p:cNvPr id="366" name="Google Shape;366;g10b054f29f7_0_773"/>
          <p:cNvSpPr txBox="1"/>
          <p:nvPr/>
        </p:nvSpPr>
        <p:spPr>
          <a:xfrm>
            <a:off x="5571394" y="713950"/>
            <a:ext cx="1139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LES_HRRR</a:t>
            </a:r>
            <a:endParaRPr/>
          </a:p>
        </p:txBody>
      </p:sp>
      <p:sp>
        <p:nvSpPr>
          <p:cNvPr id="367" name="Google Shape;367;g10b054f29f7_0_773"/>
          <p:cNvSpPr txBox="1"/>
          <p:nvPr/>
        </p:nvSpPr>
        <p:spPr>
          <a:xfrm>
            <a:off x="9069859" y="530655"/>
            <a:ext cx="966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NEXRAD</a:t>
            </a:r>
            <a:endParaRPr/>
          </a:p>
        </p:txBody>
      </p:sp>
      <p:sp>
        <p:nvSpPr>
          <p:cNvPr id="368" name="Google Shape;368;g10b054f29f7_0_773"/>
          <p:cNvSpPr txBox="1"/>
          <p:nvPr/>
        </p:nvSpPr>
        <p:spPr>
          <a:xfrm>
            <a:off x="2402725" y="5590225"/>
            <a:ext cx="69546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latin typeface="Calibri"/>
                <a:ea typeface="Calibri"/>
                <a:cs typeface="Calibri"/>
                <a:sym typeface="Calibri"/>
              </a:rPr>
              <a:t>MODEL REFLECTIVITY COMPARED WITH NEXRAD REFLECTIVITY  </a:t>
            </a:r>
            <a:endParaRPr b="1" sz="19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g10d30669809_0_11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OUTLINE</a:t>
            </a:r>
            <a:endParaRPr/>
          </a:p>
        </p:txBody>
      </p:sp>
      <p:sp>
        <p:nvSpPr>
          <p:cNvPr id="101" name="Google Shape;101;g10d30669809_0_114"/>
          <p:cNvSpPr txBox="1"/>
          <p:nvPr>
            <p:ph idx="1" type="body"/>
          </p:nvPr>
        </p:nvSpPr>
        <p:spPr>
          <a:xfrm>
            <a:off x="838200" y="1578490"/>
            <a:ext cx="10515600" cy="4351200"/>
          </a:xfrm>
          <a:prstGeom prst="rect">
            <a:avLst/>
          </a:prstGeom>
          <a:noFill/>
          <a:ln>
            <a:noFill/>
          </a:ln>
        </p:spPr>
        <p:txBody>
          <a:bodyPr anchorCtr="0" anchor="t" bIns="45700" lIns="91425" spcFirstLastPara="1" rIns="91425" wrap="square" tIns="45700">
            <a:noAutofit/>
          </a:bodyPr>
          <a:lstStyle/>
          <a:p>
            <a:pPr indent="-483972" lvl="0" marL="457200" rtl="0" algn="l">
              <a:lnSpc>
                <a:spcPct val="90000"/>
              </a:lnSpc>
              <a:spcBef>
                <a:spcPts val="0"/>
              </a:spcBef>
              <a:spcAft>
                <a:spcPts val="0"/>
              </a:spcAft>
              <a:buClr>
                <a:srgbClr val="FF0000"/>
              </a:buClr>
              <a:buSzPts val="4022"/>
              <a:buChar char="•"/>
            </a:pPr>
            <a:r>
              <a:rPr lang="en-US" sz="3400">
                <a:solidFill>
                  <a:srgbClr val="FF0000"/>
                </a:solidFill>
              </a:rPr>
              <a:t>COASTAL-ACT - OBJECTIVE</a:t>
            </a:r>
            <a:endParaRPr sz="3400">
              <a:solidFill>
                <a:srgbClr val="FF0000"/>
              </a:solidFill>
            </a:endParaRPr>
          </a:p>
          <a:p>
            <a:pPr indent="-483972" lvl="0" marL="457200" rtl="0" algn="l">
              <a:lnSpc>
                <a:spcPct val="90000"/>
              </a:lnSpc>
              <a:spcBef>
                <a:spcPts val="0"/>
              </a:spcBef>
              <a:spcAft>
                <a:spcPts val="0"/>
              </a:spcAft>
              <a:buClr>
                <a:srgbClr val="FF0000"/>
              </a:buClr>
              <a:buSzPts val="4022"/>
              <a:buChar char="•"/>
            </a:pPr>
            <a:r>
              <a:rPr lang="en-US" sz="3400">
                <a:solidFill>
                  <a:srgbClr val="FF0000"/>
                </a:solidFill>
              </a:rPr>
              <a:t>DOWNSCALING FRAMEWORK</a:t>
            </a:r>
            <a:endParaRPr sz="3400">
              <a:solidFill>
                <a:srgbClr val="FF0000"/>
              </a:solidFill>
            </a:endParaRPr>
          </a:p>
          <a:p>
            <a:pPr indent="-483972" lvl="0" marL="457200" rtl="0" algn="l">
              <a:lnSpc>
                <a:spcPct val="90000"/>
              </a:lnSpc>
              <a:spcBef>
                <a:spcPts val="0"/>
              </a:spcBef>
              <a:spcAft>
                <a:spcPts val="0"/>
              </a:spcAft>
              <a:buClr>
                <a:srgbClr val="FF0000"/>
              </a:buClr>
              <a:buSzPts val="4022"/>
              <a:buChar char="•"/>
            </a:pPr>
            <a:r>
              <a:rPr lang="en-US" sz="3400">
                <a:solidFill>
                  <a:srgbClr val="FF0000"/>
                </a:solidFill>
              </a:rPr>
              <a:t>Forcing HWRF &amp; HRRR </a:t>
            </a:r>
            <a:endParaRPr sz="3400">
              <a:solidFill>
                <a:srgbClr val="FF0000"/>
              </a:solidFill>
            </a:endParaRPr>
          </a:p>
          <a:p>
            <a:pPr indent="-483972" lvl="0" marL="457200" rtl="0" algn="l">
              <a:lnSpc>
                <a:spcPct val="90000"/>
              </a:lnSpc>
              <a:spcBef>
                <a:spcPts val="0"/>
              </a:spcBef>
              <a:spcAft>
                <a:spcPts val="0"/>
              </a:spcAft>
              <a:buClr>
                <a:srgbClr val="FF0000"/>
              </a:buClr>
              <a:buSzPts val="4022"/>
              <a:buChar char="•"/>
            </a:pPr>
            <a:r>
              <a:rPr lang="en-US" sz="3400">
                <a:solidFill>
                  <a:srgbClr val="FF0000"/>
                </a:solidFill>
              </a:rPr>
              <a:t>Implementation of High-Resolution Elevation and Land Use </a:t>
            </a:r>
            <a:endParaRPr sz="3400">
              <a:solidFill>
                <a:srgbClr val="FF0000"/>
              </a:solidFill>
            </a:endParaRPr>
          </a:p>
          <a:p>
            <a:pPr indent="-483972" lvl="0" marL="457200" rtl="0" algn="l">
              <a:lnSpc>
                <a:spcPct val="90000"/>
              </a:lnSpc>
              <a:spcBef>
                <a:spcPts val="0"/>
              </a:spcBef>
              <a:spcAft>
                <a:spcPts val="0"/>
              </a:spcAft>
              <a:buClr>
                <a:srgbClr val="FF0000"/>
              </a:buClr>
              <a:buSzPts val="4022"/>
              <a:buChar char="•"/>
            </a:pPr>
            <a:r>
              <a:rPr lang="en-US" sz="3400">
                <a:solidFill>
                  <a:srgbClr val="FF0000"/>
                </a:solidFill>
              </a:rPr>
              <a:t>ADCRIC High water mark Inundation implementation</a:t>
            </a:r>
            <a:endParaRPr sz="3400">
              <a:solidFill>
                <a:srgbClr val="FF0000"/>
              </a:solidFill>
            </a:endParaRPr>
          </a:p>
          <a:p>
            <a:pPr indent="-483972" lvl="0" marL="457200" rtl="0" algn="l">
              <a:lnSpc>
                <a:spcPct val="90000"/>
              </a:lnSpc>
              <a:spcBef>
                <a:spcPts val="0"/>
              </a:spcBef>
              <a:spcAft>
                <a:spcPts val="0"/>
              </a:spcAft>
              <a:buClr>
                <a:srgbClr val="FF0000"/>
              </a:buClr>
              <a:buSzPts val="4022"/>
              <a:buChar char="•"/>
            </a:pPr>
            <a:r>
              <a:rPr lang="en-US" sz="3400">
                <a:solidFill>
                  <a:srgbClr val="FF0000"/>
                </a:solidFill>
              </a:rPr>
              <a:t>Challenges</a:t>
            </a:r>
            <a:endParaRPr sz="3400">
              <a:solidFill>
                <a:srgbClr val="FF0000"/>
              </a:solidFill>
            </a:endParaRPr>
          </a:p>
          <a:p>
            <a:pPr indent="-483972" lvl="0" marL="457200" rtl="0" algn="l">
              <a:lnSpc>
                <a:spcPct val="90000"/>
              </a:lnSpc>
              <a:spcBef>
                <a:spcPts val="0"/>
              </a:spcBef>
              <a:spcAft>
                <a:spcPts val="0"/>
              </a:spcAft>
              <a:buClr>
                <a:srgbClr val="FF0000"/>
              </a:buClr>
              <a:buSzPts val="4022"/>
              <a:buChar char="•"/>
            </a:pPr>
            <a:r>
              <a:rPr lang="en-US" sz="3400">
                <a:solidFill>
                  <a:srgbClr val="FF0000"/>
                </a:solidFill>
              </a:rPr>
              <a:t>Final Summary</a:t>
            </a:r>
            <a:endParaRPr sz="3400">
              <a:solidFill>
                <a:srgbClr val="FF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pic>
        <p:nvPicPr>
          <p:cNvPr id="373" name="Google Shape;373;g10b054f29f7_0_873"/>
          <p:cNvPicPr preferRelativeResize="0"/>
          <p:nvPr/>
        </p:nvPicPr>
        <p:blipFill rotWithShape="1">
          <a:blip r:embed="rId3">
            <a:alphaModFix/>
          </a:blip>
          <a:srcRect b="0" l="0" r="0" t="0"/>
          <a:stretch/>
        </p:blipFill>
        <p:spPr>
          <a:xfrm>
            <a:off x="7650047" y="4419242"/>
            <a:ext cx="4353339" cy="1567210"/>
          </a:xfrm>
          <a:prstGeom prst="rect">
            <a:avLst/>
          </a:prstGeom>
          <a:noFill/>
          <a:ln>
            <a:noFill/>
          </a:ln>
        </p:spPr>
      </p:pic>
      <p:cxnSp>
        <p:nvCxnSpPr>
          <p:cNvPr id="374" name="Google Shape;374;g10b054f29f7_0_873"/>
          <p:cNvCxnSpPr/>
          <p:nvPr/>
        </p:nvCxnSpPr>
        <p:spPr>
          <a:xfrm>
            <a:off x="7203989" y="2755557"/>
            <a:ext cx="1971300" cy="2066400"/>
          </a:xfrm>
          <a:prstGeom prst="straightConnector1">
            <a:avLst/>
          </a:prstGeom>
          <a:noFill/>
          <a:ln cap="flat" cmpd="sng" w="9525">
            <a:solidFill>
              <a:schemeClr val="accent1"/>
            </a:solidFill>
            <a:prstDash val="solid"/>
            <a:miter lim="800000"/>
            <a:headEnd len="sm" w="sm" type="none"/>
            <a:tailEnd len="med" w="med" type="triangle"/>
          </a:ln>
        </p:spPr>
      </p:cxnSp>
      <p:sp>
        <p:nvSpPr>
          <p:cNvPr id="375" name="Google Shape;375;g10b054f29f7_0_873"/>
          <p:cNvSpPr/>
          <p:nvPr/>
        </p:nvSpPr>
        <p:spPr>
          <a:xfrm flipH="1" rot="10800000">
            <a:off x="9588844" y="5137926"/>
            <a:ext cx="135900" cy="1299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6" name="Google Shape;376;g10b054f29f7_0_873"/>
          <p:cNvSpPr txBox="1"/>
          <p:nvPr/>
        </p:nvSpPr>
        <p:spPr>
          <a:xfrm>
            <a:off x="729049" y="5137867"/>
            <a:ext cx="2732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SOURCE: Ken Pryor (NOAA)</a:t>
            </a:r>
            <a:endParaRPr/>
          </a:p>
        </p:txBody>
      </p:sp>
      <p:pic>
        <p:nvPicPr>
          <p:cNvPr id="377" name="Google Shape;377;g10b054f29f7_0_873"/>
          <p:cNvPicPr preferRelativeResize="0"/>
          <p:nvPr/>
        </p:nvPicPr>
        <p:blipFill rotWithShape="1">
          <a:blip r:embed="rId4">
            <a:alphaModFix/>
          </a:blip>
          <a:srcRect b="0" l="0" r="0" t="0"/>
          <a:stretch/>
        </p:blipFill>
        <p:spPr>
          <a:xfrm>
            <a:off x="81076" y="611800"/>
            <a:ext cx="7568976" cy="4895376"/>
          </a:xfrm>
          <a:prstGeom prst="rect">
            <a:avLst/>
          </a:prstGeom>
          <a:noFill/>
          <a:ln>
            <a:noFill/>
          </a:ln>
        </p:spPr>
      </p:pic>
      <p:cxnSp>
        <p:nvCxnSpPr>
          <p:cNvPr id="378" name="Google Shape;378;g10b054f29f7_0_873"/>
          <p:cNvCxnSpPr>
            <a:stCxn id="379" idx="1"/>
          </p:cNvCxnSpPr>
          <p:nvPr/>
        </p:nvCxnSpPr>
        <p:spPr>
          <a:xfrm flipH="1">
            <a:off x="3288577" y="1842669"/>
            <a:ext cx="991800" cy="510300"/>
          </a:xfrm>
          <a:prstGeom prst="straightConnector1">
            <a:avLst/>
          </a:prstGeom>
          <a:noFill/>
          <a:ln cap="flat" cmpd="sng" w="25400">
            <a:solidFill>
              <a:schemeClr val="dk1"/>
            </a:solidFill>
            <a:prstDash val="solid"/>
            <a:miter lim="800000"/>
            <a:headEnd len="sm" w="sm" type="none"/>
            <a:tailEnd len="med" w="med" type="triangle"/>
          </a:ln>
        </p:spPr>
      </p:cxnSp>
      <p:cxnSp>
        <p:nvCxnSpPr>
          <p:cNvPr id="380" name="Google Shape;380;g10b054f29f7_0_873"/>
          <p:cNvCxnSpPr>
            <a:stCxn id="379" idx="1"/>
          </p:cNvCxnSpPr>
          <p:nvPr/>
        </p:nvCxnSpPr>
        <p:spPr>
          <a:xfrm rot="10800000">
            <a:off x="3388777" y="1701069"/>
            <a:ext cx="891600" cy="141600"/>
          </a:xfrm>
          <a:prstGeom prst="straightConnector1">
            <a:avLst/>
          </a:prstGeom>
          <a:noFill/>
          <a:ln cap="flat" cmpd="sng" w="25400">
            <a:solidFill>
              <a:schemeClr val="dk1"/>
            </a:solidFill>
            <a:prstDash val="solid"/>
            <a:miter lim="800000"/>
            <a:headEnd len="sm" w="sm" type="none"/>
            <a:tailEnd len="med" w="med" type="triangle"/>
          </a:ln>
        </p:spPr>
      </p:cxnSp>
      <p:sp>
        <p:nvSpPr>
          <p:cNvPr id="379" name="Google Shape;379;g10b054f29f7_0_873"/>
          <p:cNvSpPr txBox="1"/>
          <p:nvPr/>
        </p:nvSpPr>
        <p:spPr>
          <a:xfrm>
            <a:off x="4280377" y="1658019"/>
            <a:ext cx="1243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Downburst</a:t>
            </a:r>
            <a:endParaRPr/>
          </a:p>
        </p:txBody>
      </p:sp>
      <p:pic>
        <p:nvPicPr>
          <p:cNvPr id="381" name="Google Shape;381;g10b054f29f7_0_873"/>
          <p:cNvPicPr preferRelativeResize="0"/>
          <p:nvPr/>
        </p:nvPicPr>
        <p:blipFill>
          <a:blip r:embed="rId5">
            <a:alphaModFix/>
          </a:blip>
          <a:stretch>
            <a:fillRect/>
          </a:stretch>
        </p:blipFill>
        <p:spPr>
          <a:xfrm>
            <a:off x="7548350" y="393550"/>
            <a:ext cx="4353325" cy="339196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12"/>
          <p:cNvSpPr txBox="1"/>
          <p:nvPr>
            <p:ph idx="1" type="body"/>
          </p:nvPr>
        </p:nvSpPr>
        <p:spPr>
          <a:xfrm>
            <a:off x="242550" y="853200"/>
            <a:ext cx="11706900" cy="5151600"/>
          </a:xfrm>
          <a:prstGeom prst="rect">
            <a:avLst/>
          </a:prstGeom>
          <a:noFill/>
          <a:ln>
            <a:noFill/>
          </a:ln>
        </p:spPr>
        <p:txBody>
          <a:bodyPr anchorCtr="0" anchor="t" bIns="45700" lIns="91425" spcFirstLastPara="1" rIns="91425" wrap="square" tIns="45700">
            <a:noAutofit/>
          </a:bodyPr>
          <a:lstStyle/>
          <a:p>
            <a:pPr indent="-419100" lvl="0" marL="457200" rtl="0" algn="l">
              <a:lnSpc>
                <a:spcPct val="70000"/>
              </a:lnSpc>
              <a:spcBef>
                <a:spcPts val="0"/>
              </a:spcBef>
              <a:spcAft>
                <a:spcPts val="0"/>
              </a:spcAft>
              <a:buSzPts val="3000"/>
              <a:buChar char="•"/>
            </a:pPr>
            <a:r>
              <a:rPr lang="en-US" sz="3000"/>
              <a:t>The Downscaling Framework completed and Implemented. Workflow work is in progress. </a:t>
            </a:r>
            <a:endParaRPr sz="3000"/>
          </a:p>
          <a:p>
            <a:pPr indent="-419100" lvl="0" marL="457200" rtl="0" algn="l">
              <a:lnSpc>
                <a:spcPct val="70000"/>
              </a:lnSpc>
              <a:spcBef>
                <a:spcPts val="1000"/>
              </a:spcBef>
              <a:spcAft>
                <a:spcPts val="0"/>
              </a:spcAft>
              <a:buSzPts val="3000"/>
              <a:buChar char="•"/>
            </a:pPr>
            <a:r>
              <a:rPr lang="en-US" sz="3000"/>
              <a:t>Every Hurricane case is challenging at Parcel-scale. </a:t>
            </a:r>
            <a:endParaRPr sz="3000"/>
          </a:p>
          <a:p>
            <a:pPr indent="-355600" lvl="0" marL="457200" rtl="0" algn="l">
              <a:lnSpc>
                <a:spcPct val="70000"/>
              </a:lnSpc>
              <a:spcBef>
                <a:spcPts val="1000"/>
              </a:spcBef>
              <a:spcAft>
                <a:spcPts val="0"/>
              </a:spcAft>
              <a:buSzPts val="2000"/>
              <a:buChar char="•"/>
            </a:pPr>
            <a:r>
              <a:rPr lang="en-US" sz="3000"/>
              <a:t>Tested Cases: Ike (2008), Sandy (2012), Florence (2017), </a:t>
            </a:r>
            <a:r>
              <a:rPr lang="en-US" sz="3000">
                <a:solidFill>
                  <a:srgbClr val="FF0000"/>
                </a:solidFill>
              </a:rPr>
              <a:t>Irma (2018), Micheal(2018)</a:t>
            </a:r>
            <a:r>
              <a:rPr lang="en-US" sz="3000"/>
              <a:t>, Iselle (2014). </a:t>
            </a:r>
            <a:endParaRPr sz="3000"/>
          </a:p>
          <a:p>
            <a:pPr indent="-419100" lvl="0" marL="457200" rtl="0" algn="l">
              <a:lnSpc>
                <a:spcPct val="70000"/>
              </a:lnSpc>
              <a:spcBef>
                <a:spcPts val="1000"/>
              </a:spcBef>
              <a:spcAft>
                <a:spcPts val="0"/>
              </a:spcAft>
              <a:buSzPts val="3000"/>
              <a:buChar char="•"/>
            </a:pPr>
            <a:r>
              <a:rPr lang="en-US" sz="3000"/>
              <a:t>High-Resolution elevation and land-use data provides better realistic representation for coastal inundation impacts </a:t>
            </a:r>
            <a:endParaRPr sz="3000"/>
          </a:p>
          <a:p>
            <a:pPr indent="-419100" lvl="0" marL="457200" rtl="0" algn="l">
              <a:lnSpc>
                <a:spcPct val="70000"/>
              </a:lnSpc>
              <a:spcBef>
                <a:spcPts val="1000"/>
              </a:spcBef>
              <a:spcAft>
                <a:spcPts val="0"/>
              </a:spcAft>
              <a:buSzPts val="3000"/>
              <a:buChar char="•"/>
            </a:pPr>
            <a:r>
              <a:rPr lang="en-US" sz="3000"/>
              <a:t>Downscaling results are very sensitive to HWRF and HRRR forcings</a:t>
            </a:r>
            <a:endParaRPr sz="3000"/>
          </a:p>
          <a:p>
            <a:pPr indent="-419100" lvl="0" marL="457200" rtl="0" algn="l">
              <a:lnSpc>
                <a:spcPct val="70000"/>
              </a:lnSpc>
              <a:spcBef>
                <a:spcPts val="1000"/>
              </a:spcBef>
              <a:spcAft>
                <a:spcPts val="0"/>
              </a:spcAft>
              <a:buSzPts val="3000"/>
              <a:buChar char="•"/>
            </a:pPr>
            <a:r>
              <a:rPr lang="en-US" sz="3000"/>
              <a:t>Improvement can be achieved or depend upon mostly by improving HWRF data assimilation system and HRRR surface analysis. </a:t>
            </a:r>
            <a:endParaRPr sz="3000"/>
          </a:p>
          <a:p>
            <a:pPr indent="-419100" lvl="0" marL="457200" rtl="0" algn="l">
              <a:lnSpc>
                <a:spcPct val="70000"/>
              </a:lnSpc>
              <a:spcBef>
                <a:spcPts val="1000"/>
              </a:spcBef>
              <a:spcAft>
                <a:spcPts val="0"/>
              </a:spcAft>
              <a:buSzPts val="3000"/>
              <a:buChar char="•"/>
            </a:pPr>
            <a:r>
              <a:rPr lang="en-US" sz="3000"/>
              <a:t>Observations are very limited to conduct 90% accuracy statistics over LES domain. Exploring MET Plus software for point and grid evaluation. </a:t>
            </a:r>
            <a:endParaRPr sz="3000"/>
          </a:p>
          <a:p>
            <a:pPr indent="-419100" lvl="0" marL="457200" rtl="0" algn="l">
              <a:lnSpc>
                <a:spcPct val="70000"/>
              </a:lnSpc>
              <a:spcBef>
                <a:spcPts val="1000"/>
              </a:spcBef>
              <a:spcAft>
                <a:spcPts val="0"/>
              </a:spcAft>
              <a:buSzPts val="3000"/>
              <a:buChar char="•"/>
            </a:pPr>
            <a:r>
              <a:rPr lang="en-US" sz="3000"/>
              <a:t>Hurricane eye shapes and sizes are very challenging even in LES results and largely contributed eye size errors from forcing and nudging process.</a:t>
            </a:r>
            <a:endParaRPr sz="3000"/>
          </a:p>
        </p:txBody>
      </p:sp>
      <p:sp>
        <p:nvSpPr>
          <p:cNvPr id="387" name="Google Shape;387;p12"/>
          <p:cNvSpPr txBox="1"/>
          <p:nvPr/>
        </p:nvSpPr>
        <p:spPr>
          <a:xfrm>
            <a:off x="543525" y="0"/>
            <a:ext cx="6595800" cy="79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en-US" sz="3900">
                <a:solidFill>
                  <a:srgbClr val="FF0000"/>
                </a:solidFill>
                <a:latin typeface="Calibri"/>
                <a:ea typeface="Calibri"/>
                <a:cs typeface="Calibri"/>
                <a:sym typeface="Calibri"/>
              </a:rPr>
              <a:t>SUMMARY &amp; CHALLENGES </a:t>
            </a:r>
            <a:endParaRPr sz="3900">
              <a:solidFill>
                <a:srgbClr val="FF0000"/>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g10e6a04e9a2_0_0"/>
          <p:cNvSpPr txBox="1"/>
          <p:nvPr>
            <p:ph type="ctrTitle"/>
          </p:nvPr>
        </p:nvSpPr>
        <p:spPr>
          <a:xfrm>
            <a:off x="1390050" y="1832263"/>
            <a:ext cx="9144000" cy="2387700"/>
          </a:xfrm>
          <a:prstGeom prst="rect">
            <a:avLst/>
          </a:prstGeom>
        </p:spPr>
        <p:txBody>
          <a:bodyPr anchorCtr="0" anchor="b" bIns="45700" lIns="91425" spcFirstLastPara="1" rIns="91425" wrap="square" tIns="45700">
            <a:normAutofit fontScale="90000"/>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sz="11222"/>
              <a:t>THANK YOU!</a:t>
            </a:r>
            <a:endParaRPr sz="11222"/>
          </a:p>
          <a:p>
            <a:pPr indent="0" lvl="0" marL="0" rtl="0" algn="ctr">
              <a:spcBef>
                <a:spcPts val="0"/>
              </a:spcBef>
              <a:spcAft>
                <a:spcPts val="0"/>
              </a:spcAft>
              <a:buNone/>
            </a:pPr>
            <a:r>
              <a:rPr lang="en-US"/>
              <a:t>Anil.kumar@noaa.gov</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g10b054f29f7_0_0"/>
          <p:cNvSpPr txBox="1"/>
          <p:nvPr/>
        </p:nvSpPr>
        <p:spPr>
          <a:xfrm>
            <a:off x="685577" y="1642163"/>
            <a:ext cx="10840800" cy="28629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3600"/>
              <a:buFont typeface="Arial"/>
              <a:buNone/>
            </a:pPr>
            <a:r>
              <a:rPr b="1" i="0" lang="en-US" sz="3600" u="none" cap="none" strike="noStrike">
                <a:solidFill>
                  <a:srgbClr val="FF0000"/>
                </a:solidFill>
                <a:latin typeface="Calibri"/>
                <a:ea typeface="Calibri"/>
                <a:cs typeface="Calibri"/>
                <a:sym typeface="Calibri"/>
              </a:rPr>
              <a:t>(COASTAL) Act requires a wind analysis and to estimate the strength and timing of damaging winds at a given, “parcel-scale (10-30 meters)” over-land location in the area impacted by the tropical cyclone and to drive surge and wave models for estimating the water damage. </a:t>
            </a:r>
            <a:endParaRPr b="0" i="0" sz="3600" u="none" cap="none" strike="noStrike">
              <a:solidFill>
                <a:srgbClr val="FF0000"/>
              </a:solidFill>
              <a:latin typeface="Calibri"/>
              <a:ea typeface="Calibri"/>
              <a:cs typeface="Calibri"/>
              <a:sym typeface="Calibri"/>
            </a:endParaRPr>
          </a:p>
        </p:txBody>
      </p:sp>
      <p:sp>
        <p:nvSpPr>
          <p:cNvPr id="107" name="Google Shape;107;g10b054f29f7_0_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108" name="Google Shape;108;g10b054f29f7_0_0"/>
          <p:cNvSpPr txBox="1"/>
          <p:nvPr/>
        </p:nvSpPr>
        <p:spPr>
          <a:xfrm>
            <a:off x="675600" y="194725"/>
            <a:ext cx="10840800" cy="144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lang="en-US" sz="4400">
                <a:solidFill>
                  <a:schemeClr val="dk1"/>
                </a:solidFill>
                <a:latin typeface="Calibri"/>
                <a:ea typeface="Calibri"/>
                <a:cs typeface="Calibri"/>
                <a:sym typeface="Calibri"/>
              </a:rPr>
              <a:t>C</a:t>
            </a:r>
            <a:r>
              <a:rPr b="1" lang="en-US" sz="4400">
                <a:solidFill>
                  <a:schemeClr val="dk1"/>
                </a:solidFill>
                <a:latin typeface="Calibri"/>
                <a:ea typeface="Calibri"/>
                <a:cs typeface="Calibri"/>
                <a:sym typeface="Calibri"/>
              </a:rPr>
              <a:t>OASTAL ACT  - </a:t>
            </a:r>
            <a:r>
              <a:rPr b="1" i="0" lang="en-US" sz="4400" u="none" cap="none" strike="noStrike">
                <a:solidFill>
                  <a:schemeClr val="dk1"/>
                </a:solidFill>
                <a:latin typeface="Calibri"/>
                <a:ea typeface="Calibri"/>
                <a:cs typeface="Calibri"/>
                <a:sym typeface="Calibri"/>
              </a:rPr>
              <a:t>WIND ANALYSIS DOWNSCALING COMPONENT</a:t>
            </a:r>
            <a:r>
              <a:rPr b="1" i="0" lang="en-US" sz="4400" u="none" cap="none" strike="noStrike">
                <a:solidFill>
                  <a:srgbClr val="00B0F0"/>
                </a:solidFill>
                <a:latin typeface="Calibri"/>
                <a:ea typeface="Calibri"/>
                <a:cs typeface="Calibri"/>
                <a:sym typeface="Calibri"/>
              </a:rPr>
              <a:t> </a:t>
            </a:r>
            <a:endParaRPr b="0" i="0" sz="2600" u="none" cap="none" strike="noStrike">
              <a:solidFill>
                <a:srgbClr val="000000"/>
              </a:solidFill>
              <a:latin typeface="Arial"/>
              <a:ea typeface="Arial"/>
              <a:cs typeface="Arial"/>
              <a:sym typeface="Arial"/>
            </a:endParaRPr>
          </a:p>
        </p:txBody>
      </p:sp>
      <p:sp>
        <p:nvSpPr>
          <p:cNvPr id="109" name="Google Shape;109;g10b054f29f7_0_0"/>
          <p:cNvSpPr txBox="1"/>
          <p:nvPr/>
        </p:nvSpPr>
        <p:spPr>
          <a:xfrm>
            <a:off x="160725" y="4955975"/>
            <a:ext cx="11890500" cy="1323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1" lang="en-US" sz="2000" u="none" cap="none" strike="noStrike">
                <a:solidFill>
                  <a:srgbClr val="FF0000"/>
                </a:solidFill>
                <a:latin typeface="Calibri"/>
                <a:ea typeface="Calibri"/>
                <a:cs typeface="Calibri"/>
                <a:sym typeface="Calibri"/>
              </a:rPr>
              <a:t>The Consumer Option for an Alternative System to Allocate Losses (COASTAL) Act  </a:t>
            </a:r>
            <a:r>
              <a:rPr lang="en-US" sz="2000">
                <a:solidFill>
                  <a:schemeClr val="dk1"/>
                </a:solidFill>
                <a:latin typeface="Calibri"/>
                <a:ea typeface="Calibri"/>
                <a:cs typeface="Calibri"/>
                <a:sym typeface="Calibri"/>
              </a:rPr>
              <a:t>The Consumer Option for an Alternative System to Allocate Losses (COASTAL) Act was signed into law on July 6, 2012.  The purpose of the COASTAL Act is to lower costs to FEMA’s National Flood Insurance Program (NFIP) by better discerning wind versus water damage in the case of “indeterminate losses”.</a:t>
            </a:r>
            <a:endParaRPr b="0" i="1" sz="2000" u="none" cap="none" strike="noStrike">
              <a:solidFill>
                <a:srgbClr val="FF0000"/>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g10d30669809_0_221"/>
          <p:cNvSpPr txBox="1"/>
          <p:nvPr>
            <p:ph type="title"/>
          </p:nvPr>
        </p:nvSpPr>
        <p:spPr>
          <a:xfrm>
            <a:off x="8699500" y="78788"/>
            <a:ext cx="3163800" cy="6576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lang="en-US" sz="3200"/>
              <a:t>COASTAL-Act Model  Framework</a:t>
            </a:r>
            <a:endParaRPr/>
          </a:p>
        </p:txBody>
      </p:sp>
      <p:sp>
        <p:nvSpPr>
          <p:cNvPr id="115" name="Google Shape;115;g10d30669809_0_221"/>
          <p:cNvSpPr/>
          <p:nvPr/>
        </p:nvSpPr>
        <p:spPr>
          <a:xfrm>
            <a:off x="4356442" y="108239"/>
            <a:ext cx="2691600" cy="1038900"/>
          </a:xfrm>
          <a:prstGeom prst="roundRect">
            <a:avLst>
              <a:gd fmla="val 16667" name="adj"/>
            </a:avLst>
          </a:prstGeom>
          <a:gradFill>
            <a:gsLst>
              <a:gs pos="0">
                <a:srgbClr val="F5F7FC"/>
              </a:gs>
              <a:gs pos="74000">
                <a:srgbClr val="A9BEE4"/>
              </a:gs>
              <a:gs pos="83000">
                <a:srgbClr val="A9BEE4"/>
              </a:gs>
              <a:gs pos="100000">
                <a:srgbClr val="C5D3ED"/>
              </a:gs>
            </a:gsLst>
            <a:lin ang="5400012" scaled="0"/>
          </a:gra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HWRF FORCINGS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(DA, ensemble )</a:t>
            </a:r>
            <a:endParaRPr b="0" i="0" sz="1400" u="none" cap="none" strike="noStrike">
              <a:solidFill>
                <a:srgbClr val="000000"/>
              </a:solidFill>
              <a:latin typeface="Arial"/>
              <a:ea typeface="Arial"/>
              <a:cs typeface="Arial"/>
              <a:sym typeface="Arial"/>
            </a:endParaRPr>
          </a:p>
        </p:txBody>
      </p:sp>
      <p:sp>
        <p:nvSpPr>
          <p:cNvPr id="116" name="Google Shape;116;g10d30669809_0_221"/>
          <p:cNvSpPr/>
          <p:nvPr/>
        </p:nvSpPr>
        <p:spPr>
          <a:xfrm>
            <a:off x="5010636" y="1635950"/>
            <a:ext cx="1590900" cy="1064700"/>
          </a:xfrm>
          <a:prstGeom prst="roundRect">
            <a:avLst>
              <a:gd fmla="val 16667" name="adj"/>
            </a:avLst>
          </a:prstGeom>
          <a:gradFill>
            <a:gsLst>
              <a:gs pos="0">
                <a:srgbClr val="F5F7FC"/>
              </a:gs>
              <a:gs pos="74000">
                <a:srgbClr val="A9BEE4"/>
              </a:gs>
              <a:gs pos="83000">
                <a:srgbClr val="A9BEE4"/>
              </a:gs>
              <a:gs pos="100000">
                <a:srgbClr val="C5D3ED"/>
              </a:gs>
            </a:gsLst>
            <a:lin ang="5400012" scaled="0"/>
          </a:gra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WPS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SYSTEM</a:t>
            </a:r>
            <a:endParaRPr b="0" i="0" sz="1400" u="none" cap="none" strike="noStrike">
              <a:solidFill>
                <a:srgbClr val="000000"/>
              </a:solidFill>
              <a:latin typeface="Arial"/>
              <a:ea typeface="Arial"/>
              <a:cs typeface="Arial"/>
              <a:sym typeface="Arial"/>
            </a:endParaRPr>
          </a:p>
        </p:txBody>
      </p:sp>
      <p:sp>
        <p:nvSpPr>
          <p:cNvPr id="117" name="Google Shape;117;g10d30669809_0_221"/>
          <p:cNvSpPr/>
          <p:nvPr/>
        </p:nvSpPr>
        <p:spPr>
          <a:xfrm>
            <a:off x="4483498" y="4945295"/>
            <a:ext cx="2676900" cy="1215000"/>
          </a:xfrm>
          <a:prstGeom prst="roundRect">
            <a:avLst>
              <a:gd fmla="val 16667" name="adj"/>
            </a:avLst>
          </a:prstGeom>
          <a:gradFill>
            <a:gsLst>
              <a:gs pos="0">
                <a:srgbClr val="F5F7FC"/>
              </a:gs>
              <a:gs pos="74000">
                <a:srgbClr val="A9BEE4"/>
              </a:gs>
              <a:gs pos="83000">
                <a:srgbClr val="A9BEE4"/>
              </a:gs>
              <a:gs pos="100000">
                <a:srgbClr val="C5D3ED"/>
              </a:gs>
            </a:gsLst>
            <a:lin ang="5400012" scaled="0"/>
          </a:gra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Fine simulation WRF-LES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(10-30 meter)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8" name="Google Shape;118;g10d30669809_0_221"/>
          <p:cNvSpPr/>
          <p:nvPr/>
        </p:nvSpPr>
        <p:spPr>
          <a:xfrm>
            <a:off x="6601656" y="2100552"/>
            <a:ext cx="1117500" cy="190500"/>
          </a:xfrm>
          <a:prstGeom prst="lef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9" name="Google Shape;119;g10d30669809_0_221"/>
          <p:cNvSpPr/>
          <p:nvPr/>
        </p:nvSpPr>
        <p:spPr>
          <a:xfrm>
            <a:off x="540236" y="1416964"/>
            <a:ext cx="3387300" cy="1502700"/>
          </a:xfrm>
          <a:prstGeom prst="roundRect">
            <a:avLst>
              <a:gd fmla="val 16667" name="adj"/>
            </a:avLst>
          </a:prstGeom>
          <a:gradFill>
            <a:gsLst>
              <a:gs pos="0">
                <a:srgbClr val="F5F7FC"/>
              </a:gs>
              <a:gs pos="74000">
                <a:srgbClr val="A9BEE4"/>
              </a:gs>
              <a:gs pos="83000">
                <a:srgbClr val="A9BEE4"/>
              </a:gs>
              <a:gs pos="100000">
                <a:srgbClr val="C5D3ED"/>
              </a:gs>
            </a:gsLst>
            <a:lin ang="5400012" scaled="0"/>
          </a:gra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800"/>
              <a:buFont typeface="Calibri"/>
              <a:buAutoNum type="arabicPeriod"/>
            </a:pPr>
            <a:r>
              <a:rPr b="0" i="0" lang="en-US" sz="1800" u="none" cap="none" strike="noStrike">
                <a:solidFill>
                  <a:schemeClr val="dk1"/>
                </a:solidFill>
                <a:latin typeface="Calibri"/>
                <a:ea typeface="Calibri"/>
                <a:cs typeface="Calibri"/>
                <a:sym typeface="Calibri"/>
              </a:rPr>
              <a:t>LANDUSE  (30-METER) 40 CATEGORIES NLCD(2011)</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Calibri"/>
              <a:buAutoNum type="arabicPeriod"/>
            </a:pPr>
            <a:r>
              <a:rPr b="0" i="0" lang="en-US" sz="1800" u="none" cap="none" strike="noStrike">
                <a:solidFill>
                  <a:schemeClr val="dk1"/>
                </a:solidFill>
                <a:latin typeface="Calibri"/>
                <a:ea typeface="Calibri"/>
                <a:cs typeface="Calibri"/>
                <a:sym typeface="Calibri"/>
              </a:rPr>
              <a:t>ELEVATION- USGS (2013) 1/3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arc-sec, 10-METER RES</a:t>
            </a:r>
            <a:endParaRPr b="0" i="0" sz="1400" u="none" cap="none" strike="noStrike">
              <a:solidFill>
                <a:srgbClr val="000000"/>
              </a:solidFill>
              <a:latin typeface="Arial"/>
              <a:ea typeface="Arial"/>
              <a:cs typeface="Arial"/>
              <a:sym typeface="Arial"/>
            </a:endParaRPr>
          </a:p>
        </p:txBody>
      </p:sp>
      <p:sp>
        <p:nvSpPr>
          <p:cNvPr id="120" name="Google Shape;120;g10d30669809_0_221"/>
          <p:cNvSpPr/>
          <p:nvPr/>
        </p:nvSpPr>
        <p:spPr>
          <a:xfrm>
            <a:off x="3927480" y="2087853"/>
            <a:ext cx="1083300" cy="190500"/>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1" name="Google Shape;121;g10d30669809_0_221"/>
          <p:cNvSpPr/>
          <p:nvPr/>
        </p:nvSpPr>
        <p:spPr>
          <a:xfrm>
            <a:off x="5702300" y="1183891"/>
            <a:ext cx="228600" cy="438000"/>
          </a:xfrm>
          <a:prstGeom prst="down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2" name="Google Shape;122;g10d30669809_0_221"/>
          <p:cNvSpPr/>
          <p:nvPr/>
        </p:nvSpPr>
        <p:spPr>
          <a:xfrm>
            <a:off x="5691846" y="2731413"/>
            <a:ext cx="239100" cy="2196300"/>
          </a:xfrm>
          <a:prstGeom prst="down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3" name="Google Shape;123;g10d30669809_0_221"/>
          <p:cNvSpPr/>
          <p:nvPr/>
        </p:nvSpPr>
        <p:spPr>
          <a:xfrm>
            <a:off x="4278924" y="3268500"/>
            <a:ext cx="3086100" cy="1108800"/>
          </a:xfrm>
          <a:prstGeom prst="roundRect">
            <a:avLst>
              <a:gd fmla="val 16667" name="adj"/>
            </a:avLst>
          </a:prstGeom>
          <a:gradFill>
            <a:gsLst>
              <a:gs pos="0">
                <a:srgbClr val="F5F7FC"/>
              </a:gs>
              <a:gs pos="74000">
                <a:srgbClr val="A9BEE4"/>
              </a:gs>
              <a:gs pos="83000">
                <a:srgbClr val="A9BEE4"/>
              </a:gs>
              <a:gs pos="100000">
                <a:srgbClr val="C5D3ED"/>
              </a:gs>
            </a:gsLst>
            <a:lin ang="5400012" scaled="0"/>
          </a:gra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WATER INUNDATION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Max water surface elevation from ADCIRC model</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(Time-Dependent)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4" name="Google Shape;124;g10d30669809_0_221"/>
          <p:cNvSpPr txBox="1"/>
          <p:nvPr/>
        </p:nvSpPr>
        <p:spPr>
          <a:xfrm>
            <a:off x="7443020" y="5244147"/>
            <a:ext cx="4244100" cy="1477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OUTPUTS (ATMOSPHERE) 15 mins average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1</a:t>
            </a:r>
            <a:r>
              <a:rPr b="0" i="0" lang="en-US" sz="1800" u="none" cap="none" strike="noStrike">
                <a:solidFill>
                  <a:schemeClr val="dk1"/>
                </a:solidFill>
                <a:latin typeface="Calibri"/>
                <a:ea typeface="Calibri"/>
                <a:cs typeface="Calibri"/>
                <a:sym typeface="Calibri"/>
              </a:rPr>
              <a:t>. Wind Speed Max (m/s) 2. Max Updraft Helicity 3. Updraft Helicity 4. Max Z-wind updraft 5. Max Z-wind downdraft 6. Mean Z-wind 7. Max col integrated Graupel</a:t>
            </a:r>
            <a:endParaRPr b="0" i="0" sz="1800" u="none" cap="none" strike="noStrike">
              <a:solidFill>
                <a:schemeClr val="dk1"/>
              </a:solidFill>
              <a:latin typeface="Calibri"/>
              <a:ea typeface="Calibri"/>
              <a:cs typeface="Calibri"/>
              <a:sym typeface="Calibri"/>
            </a:endParaRPr>
          </a:p>
        </p:txBody>
      </p:sp>
      <p:sp>
        <p:nvSpPr>
          <p:cNvPr id="125" name="Google Shape;125;g10d30669809_0_221"/>
          <p:cNvSpPr txBox="1"/>
          <p:nvPr/>
        </p:nvSpPr>
        <p:spPr>
          <a:xfrm>
            <a:off x="98057" y="4826675"/>
            <a:ext cx="4244100" cy="2031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OUTPUTS (Surface) 15 mins average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Sfc Wind Speed Max (m/s), U10 &amp; V10   Time of Max Sfc Wind speed, Mean wind speed 6. Standard Dev.  Wind Speed, Mean SLP, 30-meter LANDUSE,  10-meter ELEVATION TERRAIN, Water Inundation mark</a:t>
            </a:r>
            <a:endParaRPr b="0" i="0" sz="1400" u="none" cap="none" strike="noStrike">
              <a:solidFill>
                <a:srgbClr val="000000"/>
              </a:solidFill>
              <a:latin typeface="Arial"/>
              <a:ea typeface="Arial"/>
              <a:cs typeface="Arial"/>
              <a:sym typeface="Arial"/>
            </a:endParaRPr>
          </a:p>
        </p:txBody>
      </p:sp>
      <p:sp>
        <p:nvSpPr>
          <p:cNvPr id="126" name="Google Shape;126;g10d30669809_0_221"/>
          <p:cNvSpPr/>
          <p:nvPr/>
        </p:nvSpPr>
        <p:spPr>
          <a:xfrm>
            <a:off x="7048158" y="650240"/>
            <a:ext cx="2146500" cy="5212200"/>
          </a:xfrm>
          <a:prstGeom prst="curvedLeftArrow">
            <a:avLst>
              <a:gd fmla="val 25000" name="adj1"/>
              <a:gd fmla="val 50000" name="adj2"/>
              <a:gd fmla="val 25000" name="adj3"/>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7" name="Google Shape;127;g10d30669809_0_221"/>
          <p:cNvSpPr/>
          <p:nvPr/>
        </p:nvSpPr>
        <p:spPr>
          <a:xfrm>
            <a:off x="7702352" y="1663476"/>
            <a:ext cx="2942700" cy="1064700"/>
          </a:xfrm>
          <a:prstGeom prst="roundRect">
            <a:avLst>
              <a:gd fmla="val 16667" name="adj"/>
            </a:avLst>
          </a:prstGeom>
          <a:gradFill>
            <a:gsLst>
              <a:gs pos="0">
                <a:srgbClr val="F5F7FC"/>
              </a:gs>
              <a:gs pos="74000">
                <a:srgbClr val="A9BEE4"/>
              </a:gs>
              <a:gs pos="83000">
                <a:srgbClr val="A9BEE4"/>
              </a:gs>
              <a:gs pos="100000">
                <a:srgbClr val="C5D3ED"/>
              </a:gs>
            </a:gsLst>
            <a:lin ang="5400012" scaled="0"/>
          </a:gra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2D Surface winds, sfc pressure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From URMA/RTMA</a:t>
            </a:r>
            <a:endParaRPr b="0" i="0" sz="1400" u="none" cap="none" strike="noStrike">
              <a:solidFill>
                <a:srgbClr val="000000"/>
              </a:solidFill>
              <a:latin typeface="Arial"/>
              <a:ea typeface="Arial"/>
              <a:cs typeface="Arial"/>
              <a:sym typeface="Arial"/>
            </a:endParaRPr>
          </a:p>
        </p:txBody>
      </p:sp>
      <p:sp>
        <p:nvSpPr>
          <p:cNvPr id="128" name="Google Shape;128;g10d30669809_0_221"/>
          <p:cNvSpPr txBox="1"/>
          <p:nvPr/>
        </p:nvSpPr>
        <p:spPr>
          <a:xfrm>
            <a:off x="8254478" y="2908919"/>
            <a:ext cx="1880700" cy="1077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cap="none" strike="noStrike">
                <a:solidFill>
                  <a:schemeClr val="dk1"/>
                </a:solidFill>
                <a:latin typeface="Calibri"/>
                <a:ea typeface="Calibri"/>
                <a:cs typeface="Calibri"/>
                <a:sym typeface="Calibri"/>
              </a:rPr>
              <a:t>Hourly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rPr b="1" i="1" lang="en-US" sz="3200" u="none" cap="none" strike="noStrike">
                <a:solidFill>
                  <a:schemeClr val="dk1"/>
                </a:solidFill>
                <a:latin typeface="Calibri"/>
                <a:ea typeface="Calibri"/>
                <a:cs typeface="Calibri"/>
                <a:sym typeface="Calibri"/>
              </a:rPr>
              <a:t>NUDGING</a:t>
            </a:r>
            <a:endParaRPr b="0" i="0" sz="1400" u="none" cap="none" strike="noStrike">
              <a:solidFill>
                <a:srgbClr val="000000"/>
              </a:solidFill>
              <a:latin typeface="Arial"/>
              <a:ea typeface="Arial"/>
              <a:cs typeface="Arial"/>
              <a:sym typeface="Arial"/>
            </a:endParaRPr>
          </a:p>
        </p:txBody>
      </p:sp>
      <p:sp>
        <p:nvSpPr>
          <p:cNvPr id="129" name="Google Shape;129;g10d30669809_0_22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g10b054f29f7_0_109"/>
          <p:cNvSpPr txBox="1"/>
          <p:nvPr/>
        </p:nvSpPr>
        <p:spPr>
          <a:xfrm>
            <a:off x="1373879" y="0"/>
            <a:ext cx="9189000" cy="984900"/>
          </a:xfrm>
          <a:prstGeom prst="rect">
            <a:avLst/>
          </a:prstGeom>
          <a:solidFill>
            <a:srgbClr val="00B0F0"/>
          </a:solidFill>
          <a:ln>
            <a:noFill/>
          </a:ln>
        </p:spPr>
        <p:txBody>
          <a:bodyPr anchorCtr="0" anchor="t" bIns="60925" lIns="121900" spcFirstLastPara="1" rIns="121900" wrap="square" tIns="60925">
            <a:noAutofit/>
          </a:bodyPr>
          <a:lstStyle/>
          <a:p>
            <a:pPr indent="0" lvl="0" marL="0" marR="0" rtl="0" algn="ctr">
              <a:lnSpc>
                <a:spcPct val="100000"/>
              </a:lnSpc>
              <a:spcBef>
                <a:spcPts val="0"/>
              </a:spcBef>
              <a:spcAft>
                <a:spcPts val="0"/>
              </a:spcAft>
              <a:buNone/>
            </a:pPr>
            <a:r>
              <a:rPr b="1" i="0" lang="en-US" sz="2800" u="none" cap="none" strike="noStrike">
                <a:solidFill>
                  <a:srgbClr val="FFFF00"/>
                </a:solidFill>
                <a:latin typeface="Arial"/>
                <a:ea typeface="Arial"/>
                <a:cs typeface="Arial"/>
                <a:sym typeface="Arial"/>
              </a:rPr>
              <a:t>Operational HWRF v12 (Hurricane Weather  Research and Forecast) System</a:t>
            </a:r>
            <a:endParaRPr b="0" i="0" sz="1867" u="none" cap="none" strike="noStrike">
              <a:solidFill>
                <a:srgbClr val="000000"/>
              </a:solidFill>
              <a:latin typeface="Arial"/>
              <a:ea typeface="Arial"/>
              <a:cs typeface="Arial"/>
              <a:sym typeface="Arial"/>
            </a:endParaRPr>
          </a:p>
        </p:txBody>
      </p:sp>
      <p:sp>
        <p:nvSpPr>
          <p:cNvPr id="135" name="Google Shape;135;g10b054f29f7_0_109"/>
          <p:cNvSpPr txBox="1"/>
          <p:nvPr/>
        </p:nvSpPr>
        <p:spPr>
          <a:xfrm>
            <a:off x="150617" y="1593284"/>
            <a:ext cx="5717100" cy="4874100"/>
          </a:xfrm>
          <a:prstGeom prst="rect">
            <a:avLst/>
          </a:prstGeom>
          <a:noFill/>
          <a:ln>
            <a:noFill/>
          </a:ln>
        </p:spPr>
        <p:txBody>
          <a:bodyPr anchorCtr="0" anchor="t" bIns="60925" lIns="121900" spcFirstLastPara="1" rIns="121900" wrap="square" tIns="60925">
            <a:noAutofit/>
          </a:bodyPr>
          <a:lstStyle/>
          <a:p>
            <a:pPr indent="-285743" lvl="0" marL="285743" marR="0" rtl="0" algn="l">
              <a:lnSpc>
                <a:spcPct val="100000"/>
              </a:lnSpc>
              <a:spcBef>
                <a:spcPts val="0"/>
              </a:spcBef>
              <a:spcAft>
                <a:spcPts val="0"/>
              </a:spcAft>
              <a:buClr>
                <a:srgbClr val="000000"/>
              </a:buClr>
              <a:buSzPts val="1400"/>
              <a:buFont typeface="Courier New"/>
              <a:buChar char="o"/>
            </a:pPr>
            <a:r>
              <a:rPr b="0" i="0" lang="en-US" sz="1867" u="none" cap="none" strike="noStrike">
                <a:solidFill>
                  <a:srgbClr val="000000"/>
                </a:solidFill>
                <a:latin typeface="Arial"/>
                <a:ea typeface="Arial"/>
                <a:cs typeface="Arial"/>
                <a:sym typeface="Arial"/>
              </a:rPr>
              <a:t>HWRF continuously improved in the past decade through support from HFIP</a:t>
            </a:r>
            <a:endParaRPr b="0" i="0" sz="1867" u="none" cap="none" strike="noStrike">
              <a:solidFill>
                <a:srgbClr val="000000"/>
              </a:solidFill>
              <a:latin typeface="Arial"/>
              <a:ea typeface="Arial"/>
              <a:cs typeface="Arial"/>
              <a:sym typeface="Arial"/>
            </a:endParaRPr>
          </a:p>
          <a:p>
            <a:pPr indent="-285743" lvl="0" marL="285743" marR="0" rtl="0" algn="l">
              <a:lnSpc>
                <a:spcPct val="100000"/>
              </a:lnSpc>
              <a:spcBef>
                <a:spcPts val="1200"/>
              </a:spcBef>
              <a:spcAft>
                <a:spcPts val="0"/>
              </a:spcAft>
              <a:buClr>
                <a:srgbClr val="000000"/>
              </a:buClr>
              <a:buSzPts val="1400"/>
              <a:buFont typeface="Courier New"/>
              <a:buChar char="o"/>
            </a:pPr>
            <a:r>
              <a:rPr b="0" i="0" lang="en-US" sz="1867" u="none" cap="none" strike="noStrike">
                <a:solidFill>
                  <a:srgbClr val="000000"/>
                </a:solidFill>
                <a:latin typeface="Arial"/>
                <a:ea typeface="Arial"/>
                <a:cs typeface="Arial"/>
                <a:sym typeface="Arial"/>
              </a:rPr>
              <a:t>Successful community modeling approach for accelerated transition of research to operations</a:t>
            </a:r>
            <a:endParaRPr b="0" i="0" sz="1867" u="none" cap="none" strike="noStrike">
              <a:solidFill>
                <a:srgbClr val="000000"/>
              </a:solidFill>
              <a:latin typeface="Arial"/>
              <a:ea typeface="Arial"/>
              <a:cs typeface="Arial"/>
              <a:sym typeface="Arial"/>
            </a:endParaRPr>
          </a:p>
          <a:p>
            <a:pPr indent="-167212" lvl="1" marL="742932"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a:p>
            <a:pPr indent="-285742" lvl="1" marL="742932" marR="0" rtl="0" algn="l">
              <a:lnSpc>
                <a:spcPct val="100000"/>
              </a:lnSpc>
              <a:spcBef>
                <a:spcPts val="0"/>
              </a:spcBef>
              <a:spcAft>
                <a:spcPts val="0"/>
              </a:spcAft>
              <a:buClr>
                <a:srgbClr val="000000"/>
              </a:buClr>
              <a:buSzPts val="1400"/>
              <a:buFont typeface="Noto Sans Symbols"/>
              <a:buChar char="❖"/>
            </a:pPr>
            <a:r>
              <a:rPr b="0" i="0" lang="en-US" sz="1867" u="none" cap="none" strike="noStrike">
                <a:solidFill>
                  <a:srgbClr val="000000"/>
                </a:solidFill>
                <a:latin typeface="Arial"/>
                <a:ea typeface="Arial"/>
                <a:cs typeface="Arial"/>
                <a:sym typeface="Arial"/>
              </a:rPr>
              <a:t>Three nested domains at a horizontal resolution of 13.5/4.5/1.5 kms </a:t>
            </a:r>
            <a:endParaRPr b="0" i="0" sz="1867" u="none" cap="none" strike="noStrike">
              <a:solidFill>
                <a:srgbClr val="000000"/>
              </a:solidFill>
              <a:latin typeface="Arial"/>
              <a:ea typeface="Arial"/>
              <a:cs typeface="Arial"/>
              <a:sym typeface="Arial"/>
            </a:endParaRPr>
          </a:p>
          <a:p>
            <a:pPr indent="-285742" lvl="1" marL="742932" marR="0" rtl="0" algn="l">
              <a:lnSpc>
                <a:spcPct val="100000"/>
              </a:lnSpc>
              <a:spcBef>
                <a:spcPts val="0"/>
              </a:spcBef>
              <a:spcAft>
                <a:spcPts val="0"/>
              </a:spcAft>
              <a:buClr>
                <a:srgbClr val="000000"/>
              </a:buClr>
              <a:buSzPts val="1400"/>
              <a:buFont typeface="Noto Sans Symbols"/>
              <a:buChar char="❖"/>
            </a:pPr>
            <a:r>
              <a:rPr b="0" i="0" lang="en-US" sz="1867" u="none" cap="none" strike="noStrike">
                <a:solidFill>
                  <a:srgbClr val="000000"/>
                </a:solidFill>
                <a:latin typeface="Arial"/>
                <a:ea typeface="Arial"/>
                <a:cs typeface="Arial"/>
                <a:sym typeface="Arial"/>
              </a:rPr>
              <a:t>Formal vortex initialization and GSI-based data assimilation</a:t>
            </a:r>
            <a:endParaRPr b="0" i="0" sz="1867" u="none" cap="none" strike="noStrike">
              <a:solidFill>
                <a:srgbClr val="000000"/>
              </a:solidFill>
              <a:latin typeface="Arial"/>
              <a:ea typeface="Arial"/>
              <a:cs typeface="Arial"/>
              <a:sym typeface="Arial"/>
            </a:endParaRPr>
          </a:p>
          <a:p>
            <a:pPr indent="-285742" lvl="1" marL="742932" marR="0" rtl="0" algn="l">
              <a:lnSpc>
                <a:spcPct val="100000"/>
              </a:lnSpc>
              <a:spcBef>
                <a:spcPts val="0"/>
              </a:spcBef>
              <a:spcAft>
                <a:spcPts val="0"/>
              </a:spcAft>
              <a:buClr>
                <a:srgbClr val="000000"/>
              </a:buClr>
              <a:buSzPts val="1400"/>
              <a:buFont typeface="Noto Sans Symbols"/>
              <a:buChar char="❖"/>
            </a:pPr>
            <a:r>
              <a:rPr b="0" i="0" lang="en-US" sz="1867" u="none" cap="none" strike="noStrike">
                <a:solidFill>
                  <a:srgbClr val="000000"/>
                </a:solidFill>
                <a:latin typeface="Arial"/>
                <a:ea typeface="Arial"/>
                <a:cs typeface="Arial"/>
                <a:sym typeface="Arial"/>
              </a:rPr>
              <a:t>Actively coupled to Ocean models in all global basins</a:t>
            </a:r>
            <a:endParaRPr b="0" i="0" sz="1867" u="none" cap="none" strike="noStrike">
              <a:solidFill>
                <a:srgbClr val="000000"/>
              </a:solidFill>
              <a:latin typeface="Arial"/>
              <a:ea typeface="Arial"/>
              <a:cs typeface="Arial"/>
              <a:sym typeface="Arial"/>
            </a:endParaRPr>
          </a:p>
          <a:p>
            <a:pPr indent="-285742" lvl="1" marL="742932" marR="0" rtl="0" algn="l">
              <a:lnSpc>
                <a:spcPct val="100000"/>
              </a:lnSpc>
              <a:spcBef>
                <a:spcPts val="0"/>
              </a:spcBef>
              <a:spcAft>
                <a:spcPts val="0"/>
              </a:spcAft>
              <a:buClr>
                <a:srgbClr val="000000"/>
              </a:buClr>
              <a:buSzPts val="1400"/>
              <a:buFont typeface="Noto Sans Symbols"/>
              <a:buChar char="❖"/>
            </a:pPr>
            <a:r>
              <a:rPr b="0" i="0" lang="en-US" sz="1867" u="none" cap="none" strike="noStrike">
                <a:solidFill>
                  <a:srgbClr val="000000"/>
                </a:solidFill>
                <a:latin typeface="Arial"/>
                <a:ea typeface="Arial"/>
                <a:cs typeface="Arial"/>
                <a:sym typeface="Arial"/>
              </a:rPr>
              <a:t>Actively coupled to Wave model (WW3) in NHC basins</a:t>
            </a:r>
            <a:endParaRPr b="0" i="0" sz="1867" u="none" cap="none" strike="noStrike">
              <a:solidFill>
                <a:srgbClr val="000000"/>
              </a:solidFill>
              <a:latin typeface="Arial"/>
              <a:ea typeface="Arial"/>
              <a:cs typeface="Arial"/>
              <a:sym typeface="Arial"/>
            </a:endParaRPr>
          </a:p>
          <a:p>
            <a:pPr indent="-285742" lvl="1" marL="742932" marR="0" rtl="0" algn="l">
              <a:lnSpc>
                <a:spcPct val="100000"/>
              </a:lnSpc>
              <a:spcBef>
                <a:spcPts val="0"/>
              </a:spcBef>
              <a:spcAft>
                <a:spcPts val="0"/>
              </a:spcAft>
              <a:buClr>
                <a:srgbClr val="000000"/>
              </a:buClr>
              <a:buSzPts val="1400"/>
              <a:buFont typeface="Noto Sans Symbols"/>
              <a:buChar char="❖"/>
            </a:pPr>
            <a:r>
              <a:rPr b="0" i="0" lang="en-US" sz="1867" u="none" cap="none" strike="noStrike">
                <a:solidFill>
                  <a:srgbClr val="000000"/>
                </a:solidFill>
                <a:latin typeface="Arial"/>
                <a:ea typeface="Arial"/>
                <a:cs typeface="Arial"/>
                <a:sym typeface="Arial"/>
              </a:rPr>
              <a:t>Inner-core DA including real-time data from recon missions (TDR, dropsondes, SFMR etc.)</a:t>
            </a:r>
            <a:endParaRPr b="0" i="0" sz="1867" u="none" cap="none" strike="noStrike">
              <a:solidFill>
                <a:srgbClr val="000000"/>
              </a:solidFill>
              <a:latin typeface="Arial"/>
              <a:ea typeface="Arial"/>
              <a:cs typeface="Arial"/>
              <a:sym typeface="Arial"/>
            </a:endParaRPr>
          </a:p>
        </p:txBody>
      </p:sp>
      <p:pic>
        <p:nvPicPr>
          <p:cNvPr id="136" name="Google Shape;136;g10b054f29f7_0_109"/>
          <p:cNvPicPr preferRelativeResize="0"/>
          <p:nvPr/>
        </p:nvPicPr>
        <p:blipFill rotWithShape="1">
          <a:blip r:embed="rId3">
            <a:alphaModFix/>
          </a:blip>
          <a:srcRect b="0" l="0" r="0" t="0"/>
          <a:stretch/>
        </p:blipFill>
        <p:spPr>
          <a:xfrm>
            <a:off x="6227193" y="1676301"/>
            <a:ext cx="5486398" cy="3977780"/>
          </a:xfrm>
          <a:prstGeom prst="rect">
            <a:avLst/>
          </a:prstGeom>
          <a:noFill/>
          <a:ln>
            <a:noFill/>
          </a:ln>
        </p:spPr>
      </p:pic>
      <p:sp>
        <p:nvSpPr>
          <p:cNvPr id="137" name="Google Shape;137;g10b054f29f7_0_109"/>
          <p:cNvSpPr txBox="1"/>
          <p:nvPr/>
        </p:nvSpPr>
        <p:spPr>
          <a:xfrm>
            <a:off x="271150" y="891200"/>
            <a:ext cx="44568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900">
                <a:latin typeface="Calibri"/>
                <a:ea typeface="Calibri"/>
                <a:cs typeface="Calibri"/>
                <a:sym typeface="Calibri"/>
              </a:rPr>
              <a:t>PRIMARY FORCING</a:t>
            </a:r>
            <a:endParaRPr sz="39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g10b054f29f7_0_116"/>
          <p:cNvSpPr txBox="1"/>
          <p:nvPr>
            <p:ph type="title"/>
          </p:nvPr>
        </p:nvSpPr>
        <p:spPr>
          <a:xfrm>
            <a:off x="1981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URMA Wind Analysis Workflow</a:t>
            </a:r>
            <a:endParaRPr/>
          </a:p>
        </p:txBody>
      </p:sp>
      <p:grpSp>
        <p:nvGrpSpPr>
          <p:cNvPr id="143" name="Google Shape;143;g10b054f29f7_0_116"/>
          <p:cNvGrpSpPr/>
          <p:nvPr/>
        </p:nvGrpSpPr>
        <p:grpSpPr>
          <a:xfrm>
            <a:off x="2392234" y="1580873"/>
            <a:ext cx="7766401" cy="5040774"/>
            <a:chOff x="868233" y="1580873"/>
            <a:chExt cx="7766401" cy="5040774"/>
          </a:xfrm>
        </p:grpSpPr>
        <p:pic>
          <p:nvPicPr>
            <p:cNvPr descr="Screen Shot 2020-06-19 at 11.18.50 AM.png" id="144" name="Google Shape;144;g10b054f29f7_0_116"/>
            <p:cNvPicPr preferRelativeResize="0"/>
            <p:nvPr/>
          </p:nvPicPr>
          <p:blipFill rotWithShape="1">
            <a:blip r:embed="rId3">
              <a:alphaModFix/>
            </a:blip>
            <a:srcRect b="0" l="0" r="0" t="0"/>
            <a:stretch/>
          </p:blipFill>
          <p:spPr>
            <a:xfrm rot="-2203055">
              <a:off x="2859932" y="3819631"/>
              <a:ext cx="1169466" cy="520700"/>
            </a:xfrm>
            <a:prstGeom prst="rect">
              <a:avLst/>
            </a:prstGeom>
            <a:noFill/>
            <a:ln>
              <a:noFill/>
            </a:ln>
          </p:spPr>
        </p:pic>
        <p:pic>
          <p:nvPicPr>
            <p:cNvPr descr="Screen Shot 2020-06-19 at 11.18.50 AM.png" id="145" name="Google Shape;145;g10b054f29f7_0_116"/>
            <p:cNvPicPr preferRelativeResize="0"/>
            <p:nvPr/>
          </p:nvPicPr>
          <p:blipFill rotWithShape="1">
            <a:blip r:embed="rId3">
              <a:alphaModFix/>
            </a:blip>
            <a:srcRect b="0" l="0" r="0" t="0"/>
            <a:stretch/>
          </p:blipFill>
          <p:spPr>
            <a:xfrm rot="5400000">
              <a:off x="7156197" y="3716227"/>
              <a:ext cx="909772" cy="520700"/>
            </a:xfrm>
            <a:prstGeom prst="rect">
              <a:avLst/>
            </a:prstGeom>
            <a:noFill/>
            <a:ln>
              <a:noFill/>
            </a:ln>
          </p:spPr>
        </p:pic>
        <p:pic>
          <p:nvPicPr>
            <p:cNvPr descr="Screen Shot 2020-06-19 at 11.18.50 AM.png" id="146" name="Google Shape;146;g10b054f29f7_0_116"/>
            <p:cNvPicPr preferRelativeResize="0"/>
            <p:nvPr/>
          </p:nvPicPr>
          <p:blipFill rotWithShape="1">
            <a:blip r:embed="rId3">
              <a:alphaModFix/>
            </a:blip>
            <a:srcRect b="0" l="0" r="0" t="0"/>
            <a:stretch/>
          </p:blipFill>
          <p:spPr>
            <a:xfrm>
              <a:off x="5915899" y="1661875"/>
              <a:ext cx="965200" cy="520700"/>
            </a:xfrm>
            <a:prstGeom prst="rect">
              <a:avLst/>
            </a:prstGeom>
            <a:noFill/>
            <a:ln>
              <a:noFill/>
            </a:ln>
          </p:spPr>
        </p:pic>
        <p:pic>
          <p:nvPicPr>
            <p:cNvPr descr="Screen Shot 2020-06-19 at 11.18.50 AM.png" id="147" name="Google Shape;147;g10b054f29f7_0_116"/>
            <p:cNvPicPr preferRelativeResize="0"/>
            <p:nvPr/>
          </p:nvPicPr>
          <p:blipFill rotWithShape="1">
            <a:blip r:embed="rId3">
              <a:alphaModFix/>
            </a:blip>
            <a:srcRect b="0" l="0" r="0" t="0"/>
            <a:stretch/>
          </p:blipFill>
          <p:spPr>
            <a:xfrm>
              <a:off x="2961289" y="1661875"/>
              <a:ext cx="965200" cy="520700"/>
            </a:xfrm>
            <a:prstGeom prst="rect">
              <a:avLst/>
            </a:prstGeom>
            <a:noFill/>
            <a:ln>
              <a:noFill/>
            </a:ln>
          </p:spPr>
        </p:pic>
        <p:sp>
          <p:nvSpPr>
            <p:cNvPr id="148" name="Google Shape;148;g10b054f29f7_0_116"/>
            <p:cNvSpPr/>
            <p:nvPr/>
          </p:nvSpPr>
          <p:spPr>
            <a:xfrm>
              <a:off x="868233" y="4405547"/>
              <a:ext cx="2207100" cy="2216100"/>
            </a:xfrm>
            <a:prstGeom prst="rect">
              <a:avLst/>
            </a:prstGeom>
            <a:gradFill>
              <a:gsLst>
                <a:gs pos="0">
                  <a:srgbClr val="306CD7"/>
                </a:gs>
                <a:gs pos="100000">
                  <a:srgbClr val="90B0FF"/>
                </a:gs>
              </a:gsLst>
              <a:lin ang="16200038" scaled="0"/>
            </a:gradFill>
            <a:ln cap="flat" cmpd="sng" w="9525">
              <a:solidFill>
                <a:srgbClr val="3E6EC2"/>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9" name="Google Shape;149;g10b054f29f7_0_116"/>
            <p:cNvSpPr/>
            <p:nvPr/>
          </p:nvSpPr>
          <p:spPr>
            <a:xfrm>
              <a:off x="6427534" y="4405547"/>
              <a:ext cx="2207100" cy="2216100"/>
            </a:xfrm>
            <a:prstGeom prst="rect">
              <a:avLst/>
            </a:prstGeom>
            <a:gradFill>
              <a:gsLst>
                <a:gs pos="0">
                  <a:srgbClr val="306CD7"/>
                </a:gs>
                <a:gs pos="100000">
                  <a:srgbClr val="90B0FF"/>
                </a:gs>
              </a:gsLst>
              <a:lin ang="16200038" scaled="0"/>
            </a:gradFill>
            <a:ln cap="flat" cmpd="sng" w="9525">
              <a:solidFill>
                <a:srgbClr val="3E6EC2"/>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0" name="Google Shape;150;g10b054f29f7_0_116"/>
            <p:cNvSpPr/>
            <p:nvPr/>
          </p:nvSpPr>
          <p:spPr>
            <a:xfrm>
              <a:off x="3870609" y="1580873"/>
              <a:ext cx="2207100" cy="2216100"/>
            </a:xfrm>
            <a:prstGeom prst="rect">
              <a:avLst/>
            </a:prstGeom>
            <a:gradFill>
              <a:gsLst>
                <a:gs pos="0">
                  <a:srgbClr val="306CD7"/>
                </a:gs>
                <a:gs pos="100000">
                  <a:srgbClr val="90B0FF"/>
                </a:gs>
              </a:gsLst>
              <a:lin ang="16200038" scaled="0"/>
            </a:gradFill>
            <a:ln cap="flat" cmpd="sng" w="9525">
              <a:solidFill>
                <a:srgbClr val="3E6EC2"/>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1" name="Google Shape;151;g10b054f29f7_0_116"/>
            <p:cNvSpPr/>
            <p:nvPr/>
          </p:nvSpPr>
          <p:spPr>
            <a:xfrm>
              <a:off x="868233" y="1580873"/>
              <a:ext cx="2207100" cy="2216100"/>
            </a:xfrm>
            <a:prstGeom prst="rect">
              <a:avLst/>
            </a:prstGeom>
            <a:gradFill>
              <a:gsLst>
                <a:gs pos="0">
                  <a:srgbClr val="306CD7"/>
                </a:gs>
                <a:gs pos="100000">
                  <a:srgbClr val="90B0FF"/>
                </a:gs>
              </a:gsLst>
              <a:lin ang="16200038" scaled="0"/>
            </a:gradFill>
            <a:ln cap="flat" cmpd="sng" w="9525">
              <a:solidFill>
                <a:srgbClr val="3E6EC2"/>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2" name="Google Shape;152;g10b054f29f7_0_116"/>
            <p:cNvSpPr/>
            <p:nvPr/>
          </p:nvSpPr>
          <p:spPr>
            <a:xfrm>
              <a:off x="6829256" y="1580873"/>
              <a:ext cx="1749300" cy="2216100"/>
            </a:xfrm>
            <a:prstGeom prst="snip1Rect">
              <a:avLst>
                <a:gd fmla="val 16667" name="adj"/>
              </a:avLst>
            </a:prstGeom>
            <a:gradFill>
              <a:gsLst>
                <a:gs pos="0">
                  <a:srgbClr val="306CD7"/>
                </a:gs>
                <a:gs pos="100000">
                  <a:srgbClr val="90B0FF"/>
                </a:gs>
              </a:gsLst>
              <a:lin ang="16200038" scaled="0"/>
            </a:gradFill>
            <a:ln cap="flat" cmpd="sng" w="9525">
              <a:solidFill>
                <a:srgbClr val="3E6EC2"/>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3" name="Google Shape;153;g10b054f29f7_0_116"/>
            <p:cNvSpPr txBox="1"/>
            <p:nvPr/>
          </p:nvSpPr>
          <p:spPr>
            <a:xfrm>
              <a:off x="945987" y="1739623"/>
              <a:ext cx="2021700" cy="307800"/>
            </a:xfrm>
            <a:prstGeom prst="rect">
              <a:avLst/>
            </a:prstGeom>
            <a:solidFill>
              <a:srgbClr val="C9C9C9"/>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Acquire database</a:t>
              </a:r>
              <a:endParaRPr/>
            </a:p>
          </p:txBody>
        </p:sp>
        <p:sp>
          <p:nvSpPr>
            <p:cNvPr id="154" name="Google Shape;154;g10b054f29f7_0_116"/>
            <p:cNvSpPr txBox="1"/>
            <p:nvPr/>
          </p:nvSpPr>
          <p:spPr>
            <a:xfrm>
              <a:off x="1231078" y="2225517"/>
              <a:ext cx="1688700" cy="307800"/>
            </a:xfrm>
            <a:prstGeom prst="rect">
              <a:avLst/>
            </a:prstGeom>
            <a:solidFill>
              <a:srgbClr val="C9C9C9"/>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HRRR/RAP</a:t>
              </a:r>
              <a:endParaRPr/>
            </a:p>
          </p:txBody>
        </p:sp>
        <p:sp>
          <p:nvSpPr>
            <p:cNvPr id="155" name="Google Shape;155;g10b054f29f7_0_116"/>
            <p:cNvSpPr txBox="1"/>
            <p:nvPr/>
          </p:nvSpPr>
          <p:spPr>
            <a:xfrm>
              <a:off x="1244037" y="2630627"/>
              <a:ext cx="1516200" cy="307800"/>
            </a:xfrm>
            <a:prstGeom prst="rect">
              <a:avLst/>
            </a:prstGeom>
            <a:solidFill>
              <a:srgbClr val="C9C9C9"/>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HWRF</a:t>
              </a:r>
              <a:endParaRPr/>
            </a:p>
          </p:txBody>
        </p:sp>
        <p:sp>
          <p:nvSpPr>
            <p:cNvPr id="156" name="Google Shape;156;g10b054f29f7_0_116"/>
            <p:cNvSpPr txBox="1"/>
            <p:nvPr/>
          </p:nvSpPr>
          <p:spPr>
            <a:xfrm>
              <a:off x="1244037" y="3139401"/>
              <a:ext cx="1529100" cy="307800"/>
            </a:xfrm>
            <a:prstGeom prst="rect">
              <a:avLst/>
            </a:prstGeom>
            <a:solidFill>
              <a:srgbClr val="C9C9C9"/>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SFMR</a:t>
              </a:r>
              <a:endParaRPr/>
            </a:p>
          </p:txBody>
        </p:sp>
        <p:sp>
          <p:nvSpPr>
            <p:cNvPr id="157" name="Google Shape;157;g10b054f29f7_0_116"/>
            <p:cNvSpPr txBox="1"/>
            <p:nvPr/>
          </p:nvSpPr>
          <p:spPr>
            <a:xfrm>
              <a:off x="3965366" y="1739623"/>
              <a:ext cx="2021700" cy="307800"/>
            </a:xfrm>
            <a:prstGeom prst="rect">
              <a:avLst/>
            </a:prstGeom>
            <a:solidFill>
              <a:srgbClr val="C9C9C9"/>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Pre Processing</a:t>
              </a:r>
              <a:endParaRPr/>
            </a:p>
          </p:txBody>
        </p:sp>
        <p:sp>
          <p:nvSpPr>
            <p:cNvPr id="158" name="Google Shape;158;g10b054f29f7_0_116"/>
            <p:cNvSpPr txBox="1"/>
            <p:nvPr/>
          </p:nvSpPr>
          <p:spPr>
            <a:xfrm>
              <a:off x="6881099" y="2487931"/>
              <a:ext cx="1697700" cy="1077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URMA-GSI </a:t>
              </a:r>
              <a:br>
                <a:rPr b="0" i="0" lang="en-US" sz="1600" u="none" cap="none" strike="noStrike">
                  <a:solidFill>
                    <a:schemeClr val="dk1"/>
                  </a:solidFill>
                  <a:latin typeface="Arial"/>
                  <a:ea typeface="Arial"/>
                  <a:cs typeface="Arial"/>
                  <a:sym typeface="Arial"/>
                </a:rPr>
              </a:br>
              <a:r>
                <a:rPr b="0" i="0" lang="en-US" sz="1600" u="none" cap="none" strike="noStrike">
                  <a:solidFill>
                    <a:schemeClr val="dk1"/>
                  </a:solidFill>
                  <a:latin typeface="Arial"/>
                  <a:ea typeface="Arial"/>
                  <a:cs typeface="Arial"/>
                  <a:sym typeface="Arial"/>
                </a:rPr>
                <a:t>[2D-Var]</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And post analysis</a:t>
              </a:r>
              <a:endParaRPr b="0" i="0" sz="1600" u="none" cap="none" strike="noStrike">
                <a:solidFill>
                  <a:srgbClr val="000000"/>
                </a:solidFill>
                <a:latin typeface="Arial"/>
                <a:ea typeface="Arial"/>
                <a:cs typeface="Arial"/>
                <a:sym typeface="Arial"/>
              </a:endParaRPr>
            </a:p>
          </p:txBody>
        </p:sp>
        <p:sp>
          <p:nvSpPr>
            <p:cNvPr id="159" name="Google Shape;159;g10b054f29f7_0_116"/>
            <p:cNvSpPr txBox="1"/>
            <p:nvPr/>
          </p:nvSpPr>
          <p:spPr>
            <a:xfrm>
              <a:off x="6531206" y="4496414"/>
              <a:ext cx="1982700" cy="307800"/>
            </a:xfrm>
            <a:prstGeom prst="rect">
              <a:avLst/>
            </a:prstGeom>
            <a:solidFill>
              <a:srgbClr val="C9C9C9"/>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Output Validation</a:t>
              </a:r>
              <a:endParaRPr/>
            </a:p>
          </p:txBody>
        </p:sp>
        <p:sp>
          <p:nvSpPr>
            <p:cNvPr id="160" name="Google Shape;160;g10b054f29f7_0_116"/>
            <p:cNvSpPr txBox="1"/>
            <p:nvPr/>
          </p:nvSpPr>
          <p:spPr>
            <a:xfrm>
              <a:off x="997823" y="4496414"/>
              <a:ext cx="1921800" cy="307800"/>
            </a:xfrm>
            <a:prstGeom prst="rect">
              <a:avLst/>
            </a:prstGeom>
            <a:solidFill>
              <a:srgbClr val="C9C9C9"/>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Observation </a:t>
              </a:r>
              <a:endParaRPr/>
            </a:p>
          </p:txBody>
        </p:sp>
        <p:sp>
          <p:nvSpPr>
            <p:cNvPr id="161" name="Google Shape;161;g10b054f29f7_0_116"/>
            <p:cNvSpPr txBox="1"/>
            <p:nvPr/>
          </p:nvSpPr>
          <p:spPr>
            <a:xfrm>
              <a:off x="4069039" y="2954735"/>
              <a:ext cx="1853100" cy="307800"/>
            </a:xfrm>
            <a:prstGeom prst="rect">
              <a:avLst/>
            </a:prstGeom>
            <a:solidFill>
              <a:srgbClr val="C9C9C9"/>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Blending </a:t>
              </a:r>
              <a:endParaRPr/>
            </a:p>
          </p:txBody>
        </p:sp>
        <p:sp>
          <p:nvSpPr>
            <p:cNvPr id="162" name="Google Shape;162;g10b054f29f7_0_116"/>
            <p:cNvSpPr txBox="1"/>
            <p:nvPr/>
          </p:nvSpPr>
          <p:spPr>
            <a:xfrm>
              <a:off x="6868133" y="1739623"/>
              <a:ext cx="1542000" cy="307800"/>
            </a:xfrm>
            <a:prstGeom prst="rect">
              <a:avLst/>
            </a:prstGeom>
            <a:solidFill>
              <a:srgbClr val="C9C9C9"/>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Model Run</a:t>
              </a:r>
              <a:endParaRPr/>
            </a:p>
          </p:txBody>
        </p:sp>
        <p:sp>
          <p:nvSpPr>
            <p:cNvPr id="163" name="Google Shape;163;g10b054f29f7_0_116"/>
            <p:cNvSpPr txBox="1"/>
            <p:nvPr/>
          </p:nvSpPr>
          <p:spPr>
            <a:xfrm>
              <a:off x="6531206" y="5837532"/>
              <a:ext cx="1982700" cy="523200"/>
            </a:xfrm>
            <a:prstGeom prst="rect">
              <a:avLst/>
            </a:prstGeom>
            <a:solidFill>
              <a:srgbClr val="C9C9C9"/>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Feed the output to Downscaling</a:t>
              </a:r>
              <a:endParaRPr/>
            </a:p>
          </p:txBody>
        </p:sp>
        <p:sp>
          <p:nvSpPr>
            <p:cNvPr id="164" name="Google Shape;164;g10b054f29f7_0_116"/>
            <p:cNvSpPr txBox="1"/>
            <p:nvPr/>
          </p:nvSpPr>
          <p:spPr>
            <a:xfrm>
              <a:off x="7088422" y="5273890"/>
              <a:ext cx="1425600" cy="307800"/>
            </a:xfrm>
            <a:prstGeom prst="rect">
              <a:avLst/>
            </a:prstGeom>
            <a:solidFill>
              <a:srgbClr val="C9C9C9"/>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CWWED </a:t>
              </a:r>
              <a:endParaRPr/>
            </a:p>
          </p:txBody>
        </p:sp>
        <p:sp>
          <p:nvSpPr>
            <p:cNvPr id="165" name="Google Shape;165;g10b054f29f7_0_116"/>
            <p:cNvSpPr txBox="1"/>
            <p:nvPr/>
          </p:nvSpPr>
          <p:spPr>
            <a:xfrm>
              <a:off x="1010782" y="5975406"/>
              <a:ext cx="1921800" cy="307800"/>
            </a:xfrm>
            <a:prstGeom prst="rect">
              <a:avLst/>
            </a:prstGeom>
            <a:solidFill>
              <a:srgbClr val="C9C9C9"/>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NCEP Data Tank</a:t>
              </a:r>
              <a:endParaRPr/>
            </a:p>
          </p:txBody>
        </p:sp>
        <p:sp>
          <p:nvSpPr>
            <p:cNvPr id="166" name="Google Shape;166;g10b054f29f7_0_116"/>
            <p:cNvSpPr txBox="1"/>
            <p:nvPr/>
          </p:nvSpPr>
          <p:spPr>
            <a:xfrm>
              <a:off x="997823" y="5328976"/>
              <a:ext cx="1530600" cy="307800"/>
            </a:xfrm>
            <a:prstGeom prst="rect">
              <a:avLst/>
            </a:prstGeom>
            <a:solidFill>
              <a:srgbClr val="C9C9C9"/>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CWWED</a:t>
              </a:r>
              <a:endParaRPr/>
            </a:p>
          </p:txBody>
        </p:sp>
        <p:pic>
          <p:nvPicPr>
            <p:cNvPr descr="Screen Shot 2020-06-19 at 11.18.50 AM.png" id="167" name="Google Shape;167;g10b054f29f7_0_116"/>
            <p:cNvPicPr preferRelativeResize="0"/>
            <p:nvPr/>
          </p:nvPicPr>
          <p:blipFill rotWithShape="1">
            <a:blip r:embed="rId3">
              <a:alphaModFix/>
            </a:blip>
            <a:srcRect b="0" l="0" r="0" t="0"/>
            <a:stretch/>
          </p:blipFill>
          <p:spPr>
            <a:xfrm>
              <a:off x="5433299" y="4405547"/>
              <a:ext cx="965200" cy="520700"/>
            </a:xfrm>
            <a:prstGeom prst="rect">
              <a:avLst/>
            </a:prstGeom>
            <a:noFill/>
            <a:ln>
              <a:noFill/>
            </a:ln>
          </p:spPr>
        </p:pic>
        <p:cxnSp>
          <p:nvCxnSpPr>
            <p:cNvPr id="168" name="Google Shape;168;g10b054f29f7_0_116"/>
            <p:cNvCxnSpPr>
              <a:endCxn id="167" idx="1"/>
            </p:cNvCxnSpPr>
            <p:nvPr/>
          </p:nvCxnSpPr>
          <p:spPr>
            <a:xfrm>
              <a:off x="3252599" y="4664397"/>
              <a:ext cx="2180700" cy="1500"/>
            </a:xfrm>
            <a:prstGeom prst="straightConnector1">
              <a:avLst/>
            </a:prstGeom>
            <a:noFill/>
            <a:ln cap="flat" cmpd="sng" w="57150">
              <a:solidFill>
                <a:srgbClr val="2C70FF"/>
              </a:solidFill>
              <a:prstDash val="dash"/>
              <a:round/>
              <a:headEnd len="sm" w="sm" type="none"/>
              <a:tailEnd len="sm" w="sm" type="none"/>
            </a:ln>
            <a:effectLst>
              <a:outerShdw blurRad="40000" rotWithShape="0" dir="5400000" dist="20000">
                <a:srgbClr val="000000">
                  <a:alpha val="37650"/>
                </a:srgbClr>
              </a:outerShdw>
            </a:effectLst>
          </p:spPr>
        </p:cxnSp>
        <p:cxnSp>
          <p:nvCxnSpPr>
            <p:cNvPr id="169" name="Google Shape;169;g10b054f29f7_0_116"/>
            <p:cNvCxnSpPr/>
            <p:nvPr/>
          </p:nvCxnSpPr>
          <p:spPr>
            <a:xfrm rot="-5400000">
              <a:off x="1012393" y="5097420"/>
              <a:ext cx="463200" cy="1500"/>
            </a:xfrm>
            <a:prstGeom prst="straightConnector1">
              <a:avLst/>
            </a:prstGeom>
            <a:noFill/>
            <a:ln cap="flat" cmpd="sng" w="25400">
              <a:solidFill>
                <a:srgbClr val="800000"/>
              </a:solidFill>
              <a:prstDash val="dash"/>
              <a:round/>
              <a:headEnd len="sm" w="sm" type="none"/>
              <a:tailEnd len="med" w="med" type="stealth"/>
            </a:ln>
            <a:effectLst>
              <a:outerShdw blurRad="40000" rotWithShape="0" dir="5400000" dist="20000">
                <a:srgbClr val="000000">
                  <a:alpha val="37650"/>
                </a:srgbClr>
              </a:outerShdw>
            </a:effectLst>
          </p:spPr>
        </p:cxnSp>
        <p:cxnSp>
          <p:nvCxnSpPr>
            <p:cNvPr id="170" name="Google Shape;170;g10b054f29f7_0_116"/>
            <p:cNvCxnSpPr/>
            <p:nvPr/>
          </p:nvCxnSpPr>
          <p:spPr>
            <a:xfrm rot="-5400000">
              <a:off x="2132741" y="5437148"/>
              <a:ext cx="1049100" cy="1500"/>
            </a:xfrm>
            <a:prstGeom prst="straightConnector1">
              <a:avLst/>
            </a:prstGeom>
            <a:noFill/>
            <a:ln cap="flat" cmpd="sng" w="25400">
              <a:solidFill>
                <a:srgbClr val="800000"/>
              </a:solidFill>
              <a:prstDash val="dash"/>
              <a:round/>
              <a:headEnd len="sm" w="sm" type="none"/>
              <a:tailEnd len="med" w="med" type="stealth"/>
            </a:ln>
            <a:effectLst>
              <a:outerShdw blurRad="40000" rotWithShape="0" dir="5400000" dist="20000">
                <a:srgbClr val="000000">
                  <a:alpha val="37650"/>
                </a:srgbClr>
              </a:outerShdw>
            </a:effectLst>
          </p:spPr>
        </p:cxnSp>
        <p:sp>
          <p:nvSpPr>
            <p:cNvPr id="171" name="Google Shape;171;g10b054f29f7_0_116"/>
            <p:cNvSpPr txBox="1"/>
            <p:nvPr/>
          </p:nvSpPr>
          <p:spPr>
            <a:xfrm>
              <a:off x="4062801" y="2225517"/>
              <a:ext cx="1853100" cy="307800"/>
            </a:xfrm>
            <a:prstGeom prst="rect">
              <a:avLst/>
            </a:prstGeom>
            <a:solidFill>
              <a:srgbClr val="C9C9C9"/>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Prepbufr / Smartinit</a:t>
              </a:r>
              <a:endParaRPr b="0" i="0" sz="1400" u="none" cap="none" strike="noStrike">
                <a:solidFill>
                  <a:srgbClr val="000000"/>
                </a:solidFill>
                <a:latin typeface="Arial"/>
                <a:ea typeface="Arial"/>
                <a:cs typeface="Arial"/>
                <a:sym typeface="Arial"/>
              </a:endParaRPr>
            </a:p>
          </p:txBody>
        </p:sp>
        <p:sp>
          <p:nvSpPr>
            <p:cNvPr id="172" name="Google Shape;172;g10b054f29f7_0_116"/>
            <p:cNvSpPr txBox="1"/>
            <p:nvPr/>
          </p:nvSpPr>
          <p:spPr>
            <a:xfrm>
              <a:off x="4062822" y="3356433"/>
              <a:ext cx="1853100" cy="307800"/>
            </a:xfrm>
            <a:prstGeom prst="rect">
              <a:avLst/>
            </a:prstGeom>
            <a:solidFill>
              <a:srgbClr val="C9C9C9"/>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Obs processing</a:t>
              </a:r>
              <a:endParaRPr/>
            </a:p>
          </p:txBody>
        </p:sp>
        <p:cxnSp>
          <p:nvCxnSpPr>
            <p:cNvPr id="173" name="Google Shape;173;g10b054f29f7_0_116"/>
            <p:cNvCxnSpPr/>
            <p:nvPr/>
          </p:nvCxnSpPr>
          <p:spPr>
            <a:xfrm>
              <a:off x="2820292" y="3368884"/>
              <a:ext cx="1242600" cy="152700"/>
            </a:xfrm>
            <a:prstGeom prst="straightConnector1">
              <a:avLst/>
            </a:prstGeom>
            <a:noFill/>
            <a:ln cap="flat" cmpd="sng" w="25400">
              <a:solidFill>
                <a:srgbClr val="80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174" name="Google Shape;174;g10b054f29f7_0_116"/>
            <p:cNvCxnSpPr>
              <a:stCxn id="155" idx="3"/>
            </p:cNvCxnSpPr>
            <p:nvPr/>
          </p:nvCxnSpPr>
          <p:spPr>
            <a:xfrm>
              <a:off x="2760237" y="2784527"/>
              <a:ext cx="1305600" cy="354000"/>
            </a:xfrm>
            <a:prstGeom prst="straightConnector1">
              <a:avLst/>
            </a:prstGeom>
            <a:noFill/>
            <a:ln cap="flat" cmpd="sng" w="25400">
              <a:solidFill>
                <a:srgbClr val="800000"/>
              </a:solidFill>
              <a:prstDash val="dash"/>
              <a:round/>
              <a:headEnd len="sm" w="sm" type="none"/>
              <a:tailEnd len="med" w="med" type="stealth"/>
            </a:ln>
            <a:effectLst>
              <a:outerShdw blurRad="40000" rotWithShape="0" dir="5400000" dist="20000">
                <a:srgbClr val="000000">
                  <a:alpha val="37650"/>
                </a:srgbClr>
              </a:outerShdw>
            </a:effectLst>
          </p:spPr>
        </p:cxnSp>
        <p:cxnSp>
          <p:nvCxnSpPr>
            <p:cNvPr id="175" name="Google Shape;175;g10b054f29f7_0_116"/>
            <p:cNvCxnSpPr/>
            <p:nvPr/>
          </p:nvCxnSpPr>
          <p:spPr>
            <a:xfrm>
              <a:off x="2919764" y="2500947"/>
              <a:ext cx="1149300" cy="533700"/>
            </a:xfrm>
            <a:prstGeom prst="straightConnector1">
              <a:avLst/>
            </a:prstGeom>
            <a:noFill/>
            <a:ln cap="flat" cmpd="sng" w="25400">
              <a:solidFill>
                <a:srgbClr val="800000"/>
              </a:solidFill>
              <a:prstDash val="dash"/>
              <a:round/>
              <a:headEnd len="sm" w="sm" type="none"/>
              <a:tailEnd len="med" w="med" type="stealth"/>
            </a:ln>
            <a:effectLst>
              <a:outerShdw blurRad="40000" rotWithShape="0" dir="5400000" dist="20000">
                <a:srgbClr val="000000">
                  <a:alpha val="37650"/>
                </a:srgbClr>
              </a:outerShdw>
            </a:effectLst>
          </p:spPr>
        </p:cxnSp>
        <p:cxnSp>
          <p:nvCxnSpPr>
            <p:cNvPr id="176" name="Google Shape;176;g10b054f29f7_0_116"/>
            <p:cNvCxnSpPr/>
            <p:nvPr/>
          </p:nvCxnSpPr>
          <p:spPr>
            <a:xfrm>
              <a:off x="2932723" y="2355761"/>
              <a:ext cx="1113000" cy="1500"/>
            </a:xfrm>
            <a:prstGeom prst="straightConnector1">
              <a:avLst/>
            </a:prstGeom>
            <a:noFill/>
            <a:ln cap="flat" cmpd="sng" w="25400">
              <a:solidFill>
                <a:srgbClr val="80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177" name="Google Shape;177;g10b054f29f7_0_116"/>
            <p:cNvCxnSpPr/>
            <p:nvPr/>
          </p:nvCxnSpPr>
          <p:spPr>
            <a:xfrm rot="5400000">
              <a:off x="6367109" y="5375439"/>
              <a:ext cx="924300" cy="0"/>
            </a:xfrm>
            <a:prstGeom prst="straightConnector1">
              <a:avLst/>
            </a:prstGeom>
            <a:noFill/>
            <a:ln cap="flat" cmpd="sng" w="25400">
              <a:solidFill>
                <a:srgbClr val="800000"/>
              </a:solidFill>
              <a:prstDash val="dash"/>
              <a:round/>
              <a:headEnd len="sm" w="sm" type="none"/>
              <a:tailEnd len="med" w="med" type="stealth"/>
            </a:ln>
            <a:effectLst>
              <a:outerShdw blurRad="40000" rotWithShape="0" dir="5400000" dist="20000">
                <a:srgbClr val="000000">
                  <a:alpha val="37650"/>
                </a:srgbClr>
              </a:outerShdw>
            </a:effectLst>
          </p:spPr>
        </p:cxnSp>
        <p:cxnSp>
          <p:nvCxnSpPr>
            <p:cNvPr id="178" name="Google Shape;178;g10b054f29f7_0_116"/>
            <p:cNvCxnSpPr/>
            <p:nvPr/>
          </p:nvCxnSpPr>
          <p:spPr>
            <a:xfrm rot="5400000">
              <a:off x="7842618" y="5096500"/>
              <a:ext cx="408000" cy="1500"/>
            </a:xfrm>
            <a:prstGeom prst="straightConnector1">
              <a:avLst/>
            </a:prstGeom>
            <a:noFill/>
            <a:ln cap="flat" cmpd="sng" w="25400">
              <a:solidFill>
                <a:srgbClr val="800000"/>
              </a:solidFill>
              <a:prstDash val="dash"/>
              <a:round/>
              <a:headEnd len="sm" w="sm" type="none"/>
              <a:tailEnd len="med" w="med" type="stealth"/>
            </a:ln>
            <a:effectLst>
              <a:outerShdw blurRad="40000" rotWithShape="0" dir="5400000" dist="20000">
                <a:srgbClr val="000000">
                  <a:alpha val="37650"/>
                </a:srgbClr>
              </a:outerShdw>
            </a:effectLst>
          </p:spPr>
        </p:cxnSp>
      </p:grpSp>
      <p:cxnSp>
        <p:nvCxnSpPr>
          <p:cNvPr id="179" name="Google Shape;179;g10b054f29f7_0_116"/>
          <p:cNvCxnSpPr/>
          <p:nvPr/>
        </p:nvCxnSpPr>
        <p:spPr>
          <a:xfrm>
            <a:off x="4307018" y="2967694"/>
            <a:ext cx="1305600" cy="461400"/>
          </a:xfrm>
          <a:prstGeom prst="straightConnector1">
            <a:avLst/>
          </a:prstGeom>
          <a:noFill/>
          <a:ln cap="flat" cmpd="sng" w="25400">
            <a:solidFill>
              <a:srgbClr val="800000"/>
            </a:solidFill>
            <a:prstDash val="solid"/>
            <a:round/>
            <a:headEnd len="sm" w="sm" type="none"/>
            <a:tailEnd len="med" w="med" type="stealth"/>
          </a:ln>
          <a:effectLst>
            <a:outerShdw blurRad="40000" rotWithShape="0" dir="5400000" dist="20000">
              <a:srgbClr val="000000">
                <a:alpha val="37650"/>
              </a:srgbClr>
            </a:outerShdw>
          </a:effectLst>
        </p:spPr>
      </p:cxnSp>
      <p:sp>
        <p:nvSpPr>
          <p:cNvPr id="180" name="Google Shape;180;g10b054f29f7_0_116"/>
          <p:cNvSpPr txBox="1"/>
          <p:nvPr/>
        </p:nvSpPr>
        <p:spPr>
          <a:xfrm>
            <a:off x="1101375" y="345775"/>
            <a:ext cx="737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81" name="Google Shape;181;g10b054f29f7_0_116"/>
          <p:cNvSpPr txBox="1"/>
          <p:nvPr/>
        </p:nvSpPr>
        <p:spPr>
          <a:xfrm>
            <a:off x="-89650" y="2099950"/>
            <a:ext cx="2958300" cy="19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900">
                <a:latin typeface="Calibri"/>
                <a:ea typeface="Calibri"/>
                <a:cs typeface="Calibri"/>
                <a:sym typeface="Calibri"/>
              </a:rPr>
              <a:t>Additional Surface  FORCING</a:t>
            </a:r>
            <a:endParaRPr sz="39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g10b054f29f7_0_268"/>
          <p:cNvPicPr preferRelativeResize="0"/>
          <p:nvPr/>
        </p:nvPicPr>
        <p:blipFill rotWithShape="1">
          <a:blip r:embed="rId3">
            <a:alphaModFix/>
          </a:blip>
          <a:srcRect b="0" l="0" r="0" t="0"/>
          <a:stretch/>
        </p:blipFill>
        <p:spPr>
          <a:xfrm>
            <a:off x="5179546" y="304660"/>
            <a:ext cx="6273253" cy="2843274"/>
          </a:xfrm>
          <a:prstGeom prst="rect">
            <a:avLst/>
          </a:prstGeom>
          <a:noFill/>
          <a:ln>
            <a:noFill/>
          </a:ln>
        </p:spPr>
      </p:pic>
      <p:pic>
        <p:nvPicPr>
          <p:cNvPr id="187" name="Google Shape;187;g10b054f29f7_0_268"/>
          <p:cNvPicPr preferRelativeResize="0"/>
          <p:nvPr/>
        </p:nvPicPr>
        <p:blipFill rotWithShape="1">
          <a:blip r:embed="rId4">
            <a:alphaModFix/>
          </a:blip>
          <a:srcRect b="0" l="0" r="0" t="0"/>
          <a:stretch/>
        </p:blipFill>
        <p:spPr>
          <a:xfrm>
            <a:off x="5132540" y="3683179"/>
            <a:ext cx="6320259" cy="2859165"/>
          </a:xfrm>
          <a:prstGeom prst="rect">
            <a:avLst/>
          </a:prstGeom>
          <a:noFill/>
          <a:ln>
            <a:noFill/>
          </a:ln>
        </p:spPr>
      </p:pic>
      <p:sp>
        <p:nvSpPr>
          <p:cNvPr id="188" name="Google Shape;188;g10b054f29f7_0_268"/>
          <p:cNvSpPr txBox="1"/>
          <p:nvPr/>
        </p:nvSpPr>
        <p:spPr>
          <a:xfrm>
            <a:off x="179881" y="1166181"/>
            <a:ext cx="4527000" cy="1477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GMTED2010 30-arc-second (1-Km resolution) topography height. The Global Multi-resolution Terrain Elevation Data 2010 (GMTED2010). By USGS and National Geospatial-Intelligence Agency (NGA). </a:t>
            </a:r>
            <a:endParaRPr b="0" i="0" sz="1400" u="none" cap="none" strike="noStrike">
              <a:solidFill>
                <a:srgbClr val="000000"/>
              </a:solidFill>
              <a:latin typeface="Arial"/>
              <a:ea typeface="Arial"/>
              <a:cs typeface="Arial"/>
              <a:sym typeface="Arial"/>
            </a:endParaRPr>
          </a:p>
        </p:txBody>
      </p:sp>
      <p:sp>
        <p:nvSpPr>
          <p:cNvPr id="189" name="Google Shape;189;g10b054f29f7_0_268"/>
          <p:cNvSpPr txBox="1"/>
          <p:nvPr/>
        </p:nvSpPr>
        <p:spPr>
          <a:xfrm>
            <a:off x="299803" y="3912433"/>
            <a:ext cx="44070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U.S. Geological Survey (USGS), 2013, USGS National Elevation Data (NED)  1/3 arc-second (10-meter resolution)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0" name="Google Shape;190;g10b054f29f7_0_268"/>
          <p:cNvSpPr txBox="1"/>
          <p:nvPr/>
        </p:nvSpPr>
        <p:spPr>
          <a:xfrm>
            <a:off x="6381123" y="3210"/>
            <a:ext cx="3870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Terrain data: 1-Km Resolution</a:t>
            </a:r>
            <a:endParaRPr b="0" i="0" sz="1400" u="none" cap="none" strike="noStrike">
              <a:solidFill>
                <a:srgbClr val="000000"/>
              </a:solidFill>
              <a:latin typeface="Arial"/>
              <a:ea typeface="Arial"/>
              <a:cs typeface="Arial"/>
              <a:sym typeface="Arial"/>
            </a:endParaRPr>
          </a:p>
        </p:txBody>
      </p:sp>
      <p:sp>
        <p:nvSpPr>
          <p:cNvPr id="191" name="Google Shape;191;g10b054f29f7_0_268"/>
          <p:cNvSpPr txBox="1"/>
          <p:nvPr/>
        </p:nvSpPr>
        <p:spPr>
          <a:xfrm>
            <a:off x="6381123" y="3319585"/>
            <a:ext cx="4421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Terrain Data : 10-meter resolution</a:t>
            </a:r>
            <a:endParaRPr b="0" i="0" sz="1400" u="none" cap="none" strike="noStrike">
              <a:solidFill>
                <a:srgbClr val="000000"/>
              </a:solidFill>
              <a:latin typeface="Arial"/>
              <a:ea typeface="Arial"/>
              <a:cs typeface="Arial"/>
              <a:sym typeface="Arial"/>
            </a:endParaRPr>
          </a:p>
        </p:txBody>
      </p:sp>
      <p:sp>
        <p:nvSpPr>
          <p:cNvPr id="192" name="Google Shape;192;g10b054f29f7_0_268"/>
          <p:cNvSpPr txBox="1"/>
          <p:nvPr/>
        </p:nvSpPr>
        <p:spPr>
          <a:xfrm>
            <a:off x="0" y="44096"/>
            <a:ext cx="4889400" cy="1077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lang="en-US" sz="3200">
                <a:solidFill>
                  <a:schemeClr val="dk1"/>
                </a:solidFill>
                <a:latin typeface="Calibri"/>
                <a:ea typeface="Calibri"/>
                <a:cs typeface="Calibri"/>
                <a:sym typeface="Calibri"/>
              </a:rPr>
              <a:t>EXAMPLE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(Terrain data comparision)</a:t>
            </a:r>
            <a:endParaRPr b="0" i="0" sz="1400" u="none" cap="none" strike="noStrike">
              <a:solidFill>
                <a:srgbClr val="000000"/>
              </a:solidFill>
              <a:latin typeface="Arial"/>
              <a:ea typeface="Arial"/>
              <a:cs typeface="Arial"/>
              <a:sym typeface="Arial"/>
            </a:endParaRPr>
          </a:p>
        </p:txBody>
      </p:sp>
      <p:cxnSp>
        <p:nvCxnSpPr>
          <p:cNvPr id="193" name="Google Shape;193;g10b054f29f7_0_268"/>
          <p:cNvCxnSpPr/>
          <p:nvPr/>
        </p:nvCxnSpPr>
        <p:spPr>
          <a:xfrm flipH="1" rot="10800000">
            <a:off x="4254500" y="1536745"/>
            <a:ext cx="723900" cy="368100"/>
          </a:xfrm>
          <a:prstGeom prst="straightConnector1">
            <a:avLst/>
          </a:prstGeom>
          <a:noFill/>
          <a:ln cap="flat" cmpd="sng" w="53975">
            <a:solidFill>
              <a:schemeClr val="accent1"/>
            </a:solidFill>
            <a:prstDash val="solid"/>
            <a:miter lim="800000"/>
            <a:headEnd len="sm" w="sm" type="none"/>
            <a:tailEnd len="med" w="med" type="triangle"/>
          </a:ln>
        </p:spPr>
      </p:cxnSp>
      <p:cxnSp>
        <p:nvCxnSpPr>
          <p:cNvPr id="194" name="Google Shape;194;g10b054f29f7_0_268"/>
          <p:cNvCxnSpPr/>
          <p:nvPr/>
        </p:nvCxnSpPr>
        <p:spPr>
          <a:xfrm flipH="1" rot="10800000">
            <a:off x="4241800" y="4556273"/>
            <a:ext cx="736500" cy="96600"/>
          </a:xfrm>
          <a:prstGeom prst="straightConnector1">
            <a:avLst/>
          </a:prstGeom>
          <a:noFill/>
          <a:ln cap="flat" cmpd="sng" w="53975">
            <a:solidFill>
              <a:schemeClr val="accent1"/>
            </a:solidFill>
            <a:prstDash val="solid"/>
            <a:miter lim="800000"/>
            <a:headEnd len="sm" w="sm" type="none"/>
            <a:tailEnd len="med" w="med" type="triangle"/>
          </a:ln>
        </p:spPr>
      </p:cxnSp>
      <p:sp>
        <p:nvSpPr>
          <p:cNvPr id="195" name="Google Shape;195;g10b054f29f7_0_26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10b054f29f7_0_286"/>
          <p:cNvSpPr txBox="1"/>
          <p:nvPr/>
        </p:nvSpPr>
        <p:spPr>
          <a:xfrm>
            <a:off x="457200" y="6082235"/>
            <a:ext cx="5284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We have done this using NCL V6.4.0 (or higher)</a:t>
            </a:r>
            <a:endParaRPr b="0" i="0" sz="1400" u="none" cap="none" strike="noStrike">
              <a:solidFill>
                <a:srgbClr val="000000"/>
              </a:solidFill>
              <a:latin typeface="Arial"/>
              <a:ea typeface="Arial"/>
              <a:cs typeface="Arial"/>
              <a:sym typeface="Arial"/>
            </a:endParaRPr>
          </a:p>
        </p:txBody>
      </p:sp>
      <p:sp>
        <p:nvSpPr>
          <p:cNvPr id="202" name="Google Shape;202;g10b054f29f7_0_286"/>
          <p:cNvSpPr txBox="1"/>
          <p:nvPr/>
        </p:nvSpPr>
        <p:spPr>
          <a:xfrm>
            <a:off x="224850" y="742017"/>
            <a:ext cx="6241200" cy="1569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Implementation of Max Water surface elevation in the WPS –WRF System for LES (Hurricane Ike-2008)</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t/>
            </a:r>
            <a:endParaRPr sz="2400">
              <a:solidFill>
                <a:schemeClr val="dk1"/>
              </a:solidFill>
              <a:latin typeface="Calibri"/>
              <a:ea typeface="Calibri"/>
              <a:cs typeface="Calibri"/>
              <a:sym typeface="Calibri"/>
            </a:endParaRPr>
          </a:p>
        </p:txBody>
      </p:sp>
      <p:pic>
        <p:nvPicPr>
          <p:cNvPr id="203" name="Google Shape;203;g10b054f29f7_0_286"/>
          <p:cNvPicPr preferRelativeResize="0"/>
          <p:nvPr/>
        </p:nvPicPr>
        <p:blipFill rotWithShape="1">
          <a:blip r:embed="rId3">
            <a:alphaModFix/>
          </a:blip>
          <a:srcRect b="0" l="0" r="0" t="0"/>
          <a:stretch/>
        </p:blipFill>
        <p:spPr>
          <a:xfrm>
            <a:off x="7453424" y="183575"/>
            <a:ext cx="4032846" cy="6504301"/>
          </a:xfrm>
          <a:prstGeom prst="rect">
            <a:avLst/>
          </a:prstGeom>
          <a:noFill/>
          <a:ln>
            <a:noFill/>
          </a:ln>
        </p:spPr>
      </p:pic>
      <p:sp>
        <p:nvSpPr>
          <p:cNvPr id="204" name="Google Shape;204;g10b054f29f7_0_286"/>
          <p:cNvSpPr txBox="1"/>
          <p:nvPr/>
        </p:nvSpPr>
        <p:spPr>
          <a:xfrm>
            <a:off x="457200" y="5712903"/>
            <a:ext cx="6305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Interpolation Method: nearest neighbor method </a:t>
            </a:r>
            <a:endParaRPr b="0" i="0" sz="1400" u="none" cap="none" strike="noStrike">
              <a:solidFill>
                <a:srgbClr val="000000"/>
              </a:solidFill>
              <a:latin typeface="Arial"/>
              <a:ea typeface="Arial"/>
              <a:cs typeface="Arial"/>
              <a:sym typeface="Arial"/>
            </a:endParaRPr>
          </a:p>
        </p:txBody>
      </p:sp>
      <p:sp>
        <p:nvSpPr>
          <p:cNvPr id="205" name="Google Shape;205;g10b054f29f7_0_286"/>
          <p:cNvSpPr txBox="1"/>
          <p:nvPr/>
        </p:nvSpPr>
        <p:spPr>
          <a:xfrm>
            <a:off x="7953154" y="742023"/>
            <a:ext cx="2092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Hurricane Ike (2008)</a:t>
            </a:r>
            <a:endParaRPr b="0" i="0" sz="1400" u="none" cap="none" strike="noStrike">
              <a:solidFill>
                <a:srgbClr val="000000"/>
              </a:solidFill>
              <a:latin typeface="Arial"/>
              <a:ea typeface="Arial"/>
              <a:cs typeface="Arial"/>
              <a:sym typeface="Arial"/>
            </a:endParaRPr>
          </a:p>
        </p:txBody>
      </p:sp>
      <p:sp>
        <p:nvSpPr>
          <p:cNvPr id="206" name="Google Shape;206;g10b054f29f7_0_28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207" name="Google Shape;207;g10b054f29f7_0_286"/>
          <p:cNvSpPr txBox="1"/>
          <p:nvPr/>
        </p:nvSpPr>
        <p:spPr>
          <a:xfrm>
            <a:off x="0" y="44096"/>
            <a:ext cx="4889400" cy="800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lang="en-US" sz="3200">
                <a:solidFill>
                  <a:schemeClr val="dk1"/>
                </a:solidFill>
                <a:latin typeface="Calibri"/>
                <a:ea typeface="Calibri"/>
                <a:cs typeface="Calibri"/>
                <a:sym typeface="Calibri"/>
              </a:rPr>
              <a:t>EXAMPLE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g10b054f29f7_0_286"/>
          <p:cNvSpPr txBox="1"/>
          <p:nvPr>
            <p:ph idx="4294967295" type="body"/>
          </p:nvPr>
        </p:nvSpPr>
        <p:spPr>
          <a:xfrm>
            <a:off x="224850" y="2709650"/>
            <a:ext cx="6769800" cy="2795400"/>
          </a:xfrm>
          <a:prstGeom prst="rect">
            <a:avLst/>
          </a:prstGeom>
          <a:noFill/>
          <a:ln>
            <a:noFill/>
          </a:ln>
        </p:spPr>
        <p:txBody>
          <a:bodyPr anchorCtr="0" anchor="t" bIns="45700" lIns="91425" spcFirstLastPara="1" rIns="91425" wrap="square" tIns="45700">
            <a:normAutofit/>
          </a:bodyPr>
          <a:lstStyle/>
          <a:p>
            <a:pPr indent="-196850" lvl="0" marL="228600" rtl="0" algn="l">
              <a:lnSpc>
                <a:spcPct val="90000"/>
              </a:lnSpc>
              <a:spcBef>
                <a:spcPts val="0"/>
              </a:spcBef>
              <a:spcAft>
                <a:spcPts val="0"/>
              </a:spcAft>
              <a:buClr>
                <a:schemeClr val="dk1"/>
              </a:buClr>
              <a:buSzPts val="2300"/>
              <a:buChar char="•"/>
            </a:pPr>
            <a:r>
              <a:rPr lang="en-US" sz="2300"/>
              <a:t>1. mapping the high water level [aka inundation] data from is unstructured grid to the WRF-ARW grid</a:t>
            </a:r>
            <a:endParaRPr sz="2300"/>
          </a:p>
          <a:p>
            <a:pPr indent="-196850" lvl="0" marL="228600" rtl="0" algn="l">
              <a:lnSpc>
                <a:spcPct val="90000"/>
              </a:lnSpc>
              <a:spcBef>
                <a:spcPts val="1000"/>
              </a:spcBef>
              <a:spcAft>
                <a:spcPts val="0"/>
              </a:spcAft>
              <a:buClr>
                <a:schemeClr val="dk1"/>
              </a:buClr>
              <a:buSzPts val="2300"/>
              <a:buChar char="•"/>
            </a:pPr>
            <a:r>
              <a:rPr lang="en-US" sz="2300"/>
              <a:t>2. where Maximum water surface greater than the model's terrain, we set landuse to open water.</a:t>
            </a:r>
            <a:endParaRPr sz="2300"/>
          </a:p>
          <a:p>
            <a:pPr indent="-196850" lvl="0" marL="228600" rtl="0" algn="l">
              <a:lnSpc>
                <a:spcPct val="90000"/>
              </a:lnSpc>
              <a:spcBef>
                <a:spcPts val="1000"/>
              </a:spcBef>
              <a:spcAft>
                <a:spcPts val="0"/>
              </a:spcAft>
              <a:buClr>
                <a:schemeClr val="dk1"/>
              </a:buClr>
              <a:buSzPts val="2300"/>
              <a:buChar char="•"/>
            </a:pPr>
            <a:r>
              <a:rPr lang="en-US" sz="2300"/>
              <a:t>3. not changing the land-sea mask nor the terrain height or sfc-pressure in the model.</a:t>
            </a:r>
            <a:endParaRPr sz="2300"/>
          </a:p>
          <a:p>
            <a:pPr indent="0" lvl="0" marL="0" rtl="0" algn="l">
              <a:lnSpc>
                <a:spcPct val="90000"/>
              </a:lnSpc>
              <a:spcBef>
                <a:spcPts val="1000"/>
              </a:spcBef>
              <a:spcAft>
                <a:spcPts val="0"/>
              </a:spcAft>
              <a:buClr>
                <a:schemeClr val="dk1"/>
              </a:buClr>
              <a:buSzPts val="2800"/>
              <a:buNone/>
            </a:pPr>
            <a:r>
              <a:t/>
            </a:r>
            <a:endParaRPr sz="2300"/>
          </a:p>
        </p:txBody>
      </p:sp>
      <p:sp>
        <p:nvSpPr>
          <p:cNvPr id="209" name="Google Shape;209;g10b054f29f7_0_286"/>
          <p:cNvSpPr txBox="1"/>
          <p:nvPr>
            <p:ph idx="4294967295" type="title"/>
          </p:nvPr>
        </p:nvSpPr>
        <p:spPr>
          <a:xfrm>
            <a:off x="224850" y="1704575"/>
            <a:ext cx="70887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sz="3100"/>
              <a:t> Water Inundation – Summary Points</a:t>
            </a:r>
            <a:endParaRPr sz="3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g10b054f29f7_0_409"/>
          <p:cNvPicPr preferRelativeResize="0"/>
          <p:nvPr/>
        </p:nvPicPr>
        <p:blipFill rotWithShape="1">
          <a:blip r:embed="rId3">
            <a:alphaModFix/>
          </a:blip>
          <a:srcRect b="0" l="0" r="0" t="0"/>
          <a:stretch/>
        </p:blipFill>
        <p:spPr>
          <a:xfrm>
            <a:off x="1617550" y="1159749"/>
            <a:ext cx="8956900" cy="5556450"/>
          </a:xfrm>
          <a:prstGeom prst="rect">
            <a:avLst/>
          </a:prstGeom>
          <a:noFill/>
          <a:ln>
            <a:noFill/>
          </a:ln>
        </p:spPr>
      </p:pic>
      <p:sp>
        <p:nvSpPr>
          <p:cNvPr id="215" name="Google Shape;215;g10b054f29f7_0_409"/>
          <p:cNvSpPr txBox="1"/>
          <p:nvPr/>
        </p:nvSpPr>
        <p:spPr>
          <a:xfrm>
            <a:off x="4159863" y="3286453"/>
            <a:ext cx="1173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15 UTC/10</a:t>
            </a:r>
            <a:endParaRPr b="0" i="0" sz="1400" u="none" cap="none" strike="noStrike">
              <a:solidFill>
                <a:srgbClr val="000000"/>
              </a:solidFill>
              <a:latin typeface="Arial"/>
              <a:ea typeface="Arial"/>
              <a:cs typeface="Arial"/>
              <a:sym typeface="Arial"/>
            </a:endParaRPr>
          </a:p>
        </p:txBody>
      </p:sp>
      <p:sp>
        <p:nvSpPr>
          <p:cNvPr id="216" name="Google Shape;216;g10b054f29f7_0_409"/>
          <p:cNvSpPr txBox="1"/>
          <p:nvPr/>
        </p:nvSpPr>
        <p:spPr>
          <a:xfrm>
            <a:off x="1879172" y="3458631"/>
            <a:ext cx="1173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12 UTC/10</a:t>
            </a:r>
            <a:endParaRPr b="0" i="0" sz="1400" u="none" cap="none" strike="noStrike">
              <a:solidFill>
                <a:srgbClr val="000000"/>
              </a:solidFill>
              <a:latin typeface="Arial"/>
              <a:ea typeface="Arial"/>
              <a:cs typeface="Arial"/>
              <a:sym typeface="Arial"/>
            </a:endParaRPr>
          </a:p>
        </p:txBody>
      </p:sp>
      <p:sp>
        <p:nvSpPr>
          <p:cNvPr id="217" name="Google Shape;217;g10b054f29f7_0_409"/>
          <p:cNvSpPr txBox="1"/>
          <p:nvPr/>
        </p:nvSpPr>
        <p:spPr>
          <a:xfrm>
            <a:off x="6520907" y="3286456"/>
            <a:ext cx="1173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18 UTC/10</a:t>
            </a:r>
            <a:endParaRPr b="0" i="0" sz="1400" u="none" cap="none" strike="noStrike">
              <a:solidFill>
                <a:srgbClr val="000000"/>
              </a:solidFill>
              <a:latin typeface="Arial"/>
              <a:ea typeface="Arial"/>
              <a:cs typeface="Arial"/>
              <a:sym typeface="Arial"/>
            </a:endParaRPr>
          </a:p>
        </p:txBody>
      </p:sp>
      <p:sp>
        <p:nvSpPr>
          <p:cNvPr id="218" name="Google Shape;218;g10b054f29f7_0_409"/>
          <p:cNvSpPr txBox="1"/>
          <p:nvPr/>
        </p:nvSpPr>
        <p:spPr>
          <a:xfrm>
            <a:off x="8713614" y="3371769"/>
            <a:ext cx="1173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21 UTC/10</a:t>
            </a:r>
            <a:endParaRPr b="0" i="0" sz="1400" u="none" cap="none" strike="noStrike">
              <a:solidFill>
                <a:srgbClr val="000000"/>
              </a:solidFill>
              <a:latin typeface="Arial"/>
              <a:ea typeface="Arial"/>
              <a:cs typeface="Arial"/>
              <a:sym typeface="Arial"/>
            </a:endParaRPr>
          </a:p>
        </p:txBody>
      </p:sp>
      <p:sp>
        <p:nvSpPr>
          <p:cNvPr id="219" name="Google Shape;219;g10b054f29f7_0_409"/>
          <p:cNvSpPr txBox="1"/>
          <p:nvPr/>
        </p:nvSpPr>
        <p:spPr>
          <a:xfrm>
            <a:off x="1960951" y="5875741"/>
            <a:ext cx="1173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00 UTC/11</a:t>
            </a:r>
            <a:endParaRPr b="0" i="0" sz="1400" u="none" cap="none" strike="noStrike">
              <a:solidFill>
                <a:srgbClr val="000000"/>
              </a:solidFill>
              <a:latin typeface="Arial"/>
              <a:ea typeface="Arial"/>
              <a:cs typeface="Arial"/>
              <a:sym typeface="Arial"/>
            </a:endParaRPr>
          </a:p>
        </p:txBody>
      </p:sp>
      <p:sp>
        <p:nvSpPr>
          <p:cNvPr id="220" name="Google Shape;220;g10b054f29f7_0_409"/>
          <p:cNvSpPr txBox="1"/>
          <p:nvPr/>
        </p:nvSpPr>
        <p:spPr>
          <a:xfrm>
            <a:off x="4159874" y="5875739"/>
            <a:ext cx="1173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03 UTC/11</a:t>
            </a:r>
            <a:endParaRPr b="0" i="0" sz="1400" u="none" cap="none" strike="noStrike">
              <a:solidFill>
                <a:srgbClr val="000000"/>
              </a:solidFill>
              <a:latin typeface="Arial"/>
              <a:ea typeface="Arial"/>
              <a:cs typeface="Arial"/>
              <a:sym typeface="Arial"/>
            </a:endParaRPr>
          </a:p>
        </p:txBody>
      </p:sp>
      <p:sp>
        <p:nvSpPr>
          <p:cNvPr id="221" name="Google Shape;221;g10b054f29f7_0_409"/>
          <p:cNvSpPr txBox="1"/>
          <p:nvPr/>
        </p:nvSpPr>
        <p:spPr>
          <a:xfrm>
            <a:off x="6577406" y="5865789"/>
            <a:ext cx="1173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06 UTC/11</a:t>
            </a:r>
            <a:endParaRPr b="0" i="0" sz="1400" u="none" cap="none" strike="noStrike">
              <a:solidFill>
                <a:srgbClr val="000000"/>
              </a:solidFill>
              <a:latin typeface="Arial"/>
              <a:ea typeface="Arial"/>
              <a:cs typeface="Arial"/>
              <a:sym typeface="Arial"/>
            </a:endParaRPr>
          </a:p>
        </p:txBody>
      </p:sp>
      <p:sp>
        <p:nvSpPr>
          <p:cNvPr id="222" name="Google Shape;222;g10b054f29f7_0_409"/>
          <p:cNvSpPr txBox="1"/>
          <p:nvPr/>
        </p:nvSpPr>
        <p:spPr>
          <a:xfrm>
            <a:off x="8713614" y="5875753"/>
            <a:ext cx="1173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09 UTC/11</a:t>
            </a:r>
            <a:endParaRPr b="0" i="0" sz="1400" u="none" cap="none" strike="noStrike">
              <a:solidFill>
                <a:srgbClr val="000000"/>
              </a:solidFill>
              <a:latin typeface="Arial"/>
              <a:ea typeface="Arial"/>
              <a:cs typeface="Arial"/>
              <a:sym typeface="Arial"/>
            </a:endParaRPr>
          </a:p>
        </p:txBody>
      </p:sp>
      <p:sp>
        <p:nvSpPr>
          <p:cNvPr id="223" name="Google Shape;223;g10b054f29f7_0_409"/>
          <p:cNvSpPr txBox="1"/>
          <p:nvPr/>
        </p:nvSpPr>
        <p:spPr>
          <a:xfrm>
            <a:off x="2931918" y="553190"/>
            <a:ext cx="60630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Time-dependent Inundation Details</a:t>
            </a:r>
            <a:endParaRPr b="0" i="0" sz="1400" u="none" cap="none" strike="noStrike">
              <a:solidFill>
                <a:srgbClr val="000000"/>
              </a:solidFill>
              <a:latin typeface="Arial"/>
              <a:ea typeface="Arial"/>
              <a:cs typeface="Arial"/>
              <a:sym typeface="Arial"/>
            </a:endParaRPr>
          </a:p>
        </p:txBody>
      </p:sp>
      <p:sp>
        <p:nvSpPr>
          <p:cNvPr id="224" name="Google Shape;224;g10b054f29f7_0_409"/>
          <p:cNvSpPr txBox="1"/>
          <p:nvPr>
            <p:ph type="title"/>
          </p:nvPr>
        </p:nvSpPr>
        <p:spPr>
          <a:xfrm>
            <a:off x="925025" y="98144"/>
            <a:ext cx="10201800" cy="5556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lang="en-US"/>
              <a:t>Hurricane IRMA (2017)</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2021-03-12T15:40:08Z</dcterms:created>
  <dc:creator>Microsoft Office User</dc:creator>
</cp:coreProperties>
</file>